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37"/>
          <a:sy d="100" n="137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7" Type="http://schemas.openxmlformats.org/officeDocument/2006/relationships/viewProps" Target="viewProps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9" Type="http://schemas.openxmlformats.org/officeDocument/2006/relationships/tableStyles" Target="tableStyles.xml" /><Relationship Id="rId18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56C-BA10-4529-B509-94C48D8B8FC4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856-C4A8-49F4-A2EE-51E1E635A56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026F13-C5BE-ABC9-D36E-0B410FA7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1594-1D3B-41DA-81E7-1E8F57637E9A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07A2FF-A8FA-DED8-BCD3-4070D08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0C1D-B607-4B0A-8CE4-E910E30E8A28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744D-8A61-489C-ADF2-A4C14F7DF351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F43349-6663-3A49-B88C-37BF494C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4C5-6D1F-47D5-957E-979BCBC45E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1E98-07F7-4564-B3DF-C229531BDBED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E9A2-36D1-49E3-95F2-C9A36F7C6133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438BA-7CE3-725C-C4CA-20FA6D17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89A2-8FD2-4973-85FC-23C84F97B99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D293-3F23-C2EC-3374-F317A7D7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38" y="204788"/>
            <a:ext cx="4163661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982176" cy="351829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8261-E159-4780-9676-42641153FACE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33D3-E427-40D6-A1A3-F07C854DFF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E6E9A-915E-4B4A-E2AD-F55FFED09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gradFill flip="none" rotWithShape="1">
          <a:gsLst>
            <a:gs pos="12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9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BF13-0037-4229-AB06-CD8AF0340F3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93CF5B-E354-17E9-F9D5-D0263F37628A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hdr="0" sldNum="0"/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png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png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png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.png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Chapter Two - Entities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Introduction to Database Systems Modeling and Administration</a:t>
            </a:r>
            <a:br/>
            <a:br/>
            <a:r>
              <a:rPr/>
              <a:t>James M. Reneau Ph.D.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2025-03-20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Ledger Transactions (Event) - CDM Diagram</a:t>
            </a:r>
          </a:p>
        </p:txBody>
      </p:sp>
      <p:pic>
        <p:nvPicPr>
          <p:cNvPr descr="../Diagrams/entities_event_ledgertransaction_ORM.drawio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714500" y="1054100"/>
            <a:ext cx="57150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39370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Event - Ledger Transaction ORM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Event / Transaction Detail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Small details of an event or transaction.</a:t>
            </a:r>
          </a:p>
          <a:p>
            <a:pPr lvl="0"/>
            <a:r>
              <a:rPr/>
              <a:t>Lots and lots of them.</a:t>
            </a:r>
          </a:p>
          <a:p>
            <a:pPr lvl="0"/>
            <a:r>
              <a:rPr/>
              <a:t>Summarized to make totals and balances.</a:t>
            </a:r>
          </a:p>
          <a:p>
            <a:pPr lvl="0"/>
            <a:r>
              <a:rPr/>
              <a:t>Examples:</a:t>
            </a:r>
          </a:p>
          <a:p>
            <a:pPr lvl="1"/>
            <a:r>
              <a:rPr/>
              <a:t>debits and credits for a general ledger entry,</a:t>
            </a:r>
          </a:p>
          <a:p>
            <a:pPr lvl="1"/>
            <a:r>
              <a:rPr/>
              <a:t>items and quantities of items on an order.</a:t>
            </a:r>
          </a:p>
          <a:p>
            <a:pPr lvl="1"/>
            <a:r>
              <a:rPr/>
              <a:t>…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Ledger Transactions Details - Data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288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transaction_uuid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account_id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amount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9e755caf-e250-11ef-8487-047c16fd53a0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100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1000.0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9e755caf-e250-11ef-8487-047c16fd53a0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300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-1000.0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afde0b67-e250-11ef-8487-047c16fd53a0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100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-500.0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afde0b67-e250-11ef-8487-047c16fd53a0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190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500.0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1" name="TextBox 3"/>
          <p:cNvSpPr txBox="1"/>
          <p:nvPr/>
        </p:nvSpPr>
        <p:spPr>
          <a:xfrm>
            <a:off x="457200" y="39370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Transaction - Ledger Transaction Data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Ledger Transactions Details - CDM Diagram</a:t>
            </a:r>
          </a:p>
        </p:txBody>
      </p:sp>
      <p:pic>
        <p:nvPicPr>
          <p:cNvPr descr="../Diagrams/entities_reference_ledgertransactiondetail_ORM.drawio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714500" y="1054100"/>
            <a:ext cx="57150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39370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Transaction Detail - Ledger Transaction ORM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Entities are Metadata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Metadata =&gt; Data about Data</a:t>
            </a:r>
          </a:p>
          <a:p>
            <a:pPr lvl="0"/>
            <a:r>
              <a:rPr/>
              <a:t>Use metadata for:</a:t>
            </a:r>
          </a:p>
          <a:p>
            <a:pPr lvl="1"/>
            <a:r>
              <a:rPr/>
              <a:t>Clarity - meaningful names that follow business rules.</a:t>
            </a:r>
          </a:p>
          <a:p>
            <a:pPr lvl="1"/>
            <a:r>
              <a:rPr/>
              <a:t>Accuracy - precise and reviewed by subject-matter experts. Completeness - need to be fully defined.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What is an Entity?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Entities are what we model they represent the </a:t>
            </a:r>
            <a:r>
              <a:rPr b="1"/>
              <a:t>things</a:t>
            </a:r>
            <a:r>
              <a:rPr/>
              <a:t> we model.</a:t>
            </a:r>
          </a:p>
          <a:p>
            <a:pPr lvl="0"/>
            <a:r>
              <a:rPr/>
              <a:t>Drawn in the CDM as a rounded rectangle with name in center.</a:t>
            </a:r>
          </a:p>
          <a:p>
            <a:pPr lvl="0"/>
            <a:r>
              <a:rPr/>
              <a:t>Examples:</a:t>
            </a:r>
          </a:p>
          <a:p>
            <a:pPr lvl="1"/>
            <a:r>
              <a:rPr/>
              <a:t>Actions</a:t>
            </a:r>
          </a:p>
          <a:p>
            <a:pPr lvl="1"/>
            <a:r>
              <a:rPr/>
              <a:t>Events</a:t>
            </a:r>
          </a:p>
          <a:p>
            <a:pPr lvl="1"/>
            <a:r>
              <a:rPr/>
              <a:t>People</a:t>
            </a:r>
          </a:p>
          <a:p>
            <a:pPr lvl="1"/>
            <a:r>
              <a:rPr/>
              <a:t>Items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Four Types of Data in Entities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Data fall into four major categories:</a:t>
            </a:r>
          </a:p>
          <a:p>
            <a:pPr lvl="0" indent="-342900" marL="342900">
              <a:buAutoNum type="arabicPeriod"/>
            </a:pPr>
            <a:r>
              <a:rPr/>
              <a:t>Categorical,</a:t>
            </a:r>
          </a:p>
          <a:p>
            <a:pPr lvl="0" indent="-342900" marL="342900">
              <a:buAutoNum type="arabicPeriod"/>
            </a:pPr>
            <a:r>
              <a:rPr/>
              <a:t>Resource,</a:t>
            </a:r>
          </a:p>
          <a:p>
            <a:pPr lvl="0" indent="-342900" marL="342900">
              <a:buAutoNum type="arabicPeriod"/>
            </a:pPr>
            <a:r>
              <a:rPr/>
              <a:t>Event / Transaction, and</a:t>
            </a:r>
          </a:p>
          <a:p>
            <a:pPr lvl="0" indent="-342900" marL="342900">
              <a:buAutoNum type="arabicPeriod"/>
            </a:pPr>
            <a:r>
              <a:rPr/>
              <a:t>Event / Transaction Detail.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Categorical Data Entities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Used to group other data elements.</a:t>
            </a:r>
          </a:p>
          <a:p>
            <a:pPr lvl="0"/>
            <a:r>
              <a:rPr/>
              <a:t>Rarely change.</a:t>
            </a:r>
          </a:p>
          <a:p>
            <a:pPr lvl="0"/>
            <a:r>
              <a:rPr/>
              <a:t>Report categories.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/>
            <a:r>
              <a:rPr/>
              <a:t>Examples:</a:t>
            </a:r>
          </a:p>
          <a:p>
            <a:pPr lvl="1"/>
            <a:r>
              <a:rPr/>
              <a:t>gender,</a:t>
            </a:r>
          </a:p>
          <a:p>
            <a:pPr lvl="1"/>
            <a:r>
              <a:rPr/>
              <a:t>language spoken,</a:t>
            </a:r>
          </a:p>
          <a:p>
            <a:pPr lvl="1"/>
            <a:r>
              <a:rPr/>
              <a:t>menu category,</a:t>
            </a:r>
          </a:p>
          <a:p>
            <a:pPr lvl="1"/>
            <a:r>
              <a:rPr/>
              <a:t>movie genre,</a:t>
            </a:r>
          </a:p>
          <a:p>
            <a:pPr lvl="1"/>
            <a:r>
              <a:rPr/>
              <a:t>shirt size…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Gender Entity (Categorical)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193800"/>
          <a:ext cx="4038600" cy="288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Description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M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Male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Female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X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Other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NA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Not Answered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1" name="TextBox 3"/>
          <p:cNvSpPr txBox="1"/>
          <p:nvPr/>
        </p:nvSpPr>
        <p:spPr>
          <a:xfrm>
            <a:off x="457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Categorical - Gender Data</a:t>
            </a:r>
          </a:p>
        </p:txBody>
      </p:sp>
      <p:pic>
        <p:nvPicPr>
          <p:cNvPr descr="../Diagrams/entities_context_gender_ORM.drawio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648200" y="1612900"/>
            <a:ext cx="4038600" cy="2032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648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Categorical - Gender ORM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Resource Data Entities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Resource data represents</a:t>
            </a:r>
          </a:p>
          <a:p>
            <a:pPr lvl="1"/>
            <a:r>
              <a:rPr/>
              <a:t>data that events happen to</a:t>
            </a:r>
          </a:p>
          <a:p>
            <a:pPr lvl="1"/>
            <a:r>
              <a:rPr/>
              <a:t>or because of.</a:t>
            </a:r>
          </a:p>
          <a:p>
            <a:pPr lvl="0"/>
            <a:r>
              <a:rPr/>
              <a:t>It is slow changing.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/>
            <a:r>
              <a:rPr/>
              <a:t>Examples include:</a:t>
            </a:r>
          </a:p>
          <a:p>
            <a:pPr lvl="1"/>
            <a:r>
              <a:rPr/>
              <a:t>customers,</a:t>
            </a:r>
          </a:p>
          <a:p>
            <a:pPr lvl="1"/>
            <a:r>
              <a:rPr/>
              <a:t>vendors,</a:t>
            </a:r>
          </a:p>
          <a:p>
            <a:pPr lvl="1"/>
            <a:r>
              <a:rPr/>
              <a:t>locations,</a:t>
            </a:r>
          </a:p>
          <a:p>
            <a:pPr lvl="1"/>
            <a:r>
              <a:rPr/>
              <a:t>inventory items,</a:t>
            </a:r>
          </a:p>
          <a:p>
            <a:pPr lvl="1"/>
            <a:r>
              <a:rPr/>
              <a:t>…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Company Entity (Resource)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193800"/>
          <a:ext cx="4038600" cy="288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company_id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taxid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FOO Consolidated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55-5559999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BAR Exploration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55-5559988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99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XYZ Sales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55-5559977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1" name="TextBox 3"/>
          <p:cNvSpPr txBox="1"/>
          <p:nvPr/>
        </p:nvSpPr>
        <p:spPr>
          <a:xfrm>
            <a:off x="457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Resource - Company Data</a:t>
            </a:r>
          </a:p>
        </p:txBody>
      </p:sp>
      <p:pic>
        <p:nvPicPr>
          <p:cNvPr descr="../Diagrams/entities_reference_company_ORM.drawio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648200" y="1612900"/>
            <a:ext cx="4038600" cy="2032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648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Resource - Company ORM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Event / Transaction Data Entities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Temporal (related to time) in nature.</a:t>
            </a:r>
          </a:p>
          <a:p>
            <a:pPr lvl="0"/>
            <a:r>
              <a:rPr/>
              <a:t>Event data is created and collected when something happens.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/>
            <a:r>
              <a:rPr/>
              <a:t>For example:</a:t>
            </a:r>
          </a:p>
          <a:p>
            <a:pPr lvl="1"/>
            <a:r>
              <a:rPr/>
              <a:t>a new sales order,</a:t>
            </a:r>
          </a:p>
          <a:p>
            <a:pPr lvl="1"/>
            <a:r>
              <a:rPr/>
              <a:t>a meeting is scheduled,</a:t>
            </a:r>
          </a:p>
          <a:p>
            <a:pPr lvl="1"/>
            <a:r>
              <a:rPr/>
              <a:t>a package is received,</a:t>
            </a:r>
          </a:p>
          <a:p>
            <a:pPr lvl="1"/>
            <a:r>
              <a:rPr/>
              <a:t>a general ledger entry is posted,</a:t>
            </a:r>
          </a:p>
          <a:p>
            <a:pPr lvl="1"/>
            <a:r>
              <a:rPr/>
              <a:t>…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Ledger Transactions (Event) - Data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288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transaction_uuid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transactiondatetime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company_id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description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9e755caf-e250-11ef-8487-047c16fd53a0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2024-09-22 09:34:56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Initial Stock Purchase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afde0b67-e250-11ef-8487-047c16fd53a0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2024-09-22 11:33:30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Purchase Inventory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1" name="TextBox 3"/>
          <p:cNvSpPr txBox="1"/>
          <p:nvPr/>
        </p:nvSpPr>
        <p:spPr>
          <a:xfrm>
            <a:off x="457200" y="39370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Event - Ledger Transaction Data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se" id="{C9921043-E6E9-4AF8-A1F3-C74159AB354A}" vid="{3A885E52-B674-4A31-8047-BC95A35CB0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142</Words>
  <Application>Microsoft Office PowerPoint</Application>
  <PresentationFormat>On-screen Show (16:9)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Two - Entities</dc:title>
  <dc:creator>James M. Reneau Ph.D.</dc:creator>
  <cp:keywords>database, relational database, mysql, sqlite, mssql, sql server, normalization</cp:keywords>
  <dcterms:created xsi:type="dcterms:W3CDTF">2025-03-31T17:58:39Z</dcterms:created>
  <dcterms:modified xsi:type="dcterms:W3CDTF">2025-03-31T17:58:39Z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lock-headings">
    <vt:lpwstr>True</vt:lpwstr>
  </property>
  <property fmtid="{D5CDD505-2E9C-101B-9397-08002B2CF9AE}" pid="3" name="date">
    <vt:lpwstr>2025-03-20</vt:lpwstr>
  </property>
  <property fmtid="{D5CDD505-2E9C-101B-9397-08002B2CF9AE}" pid="4" name="subtitle">
    <vt:lpwstr>Introduction to Database Systems Modeling and Administration</vt:lpwstr>
  </property>
</Properties>
</file>