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7.png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8.pn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pn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pn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5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Three - Relationships Between Entities (Conceptual Data Model)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Specialization</a:t>
            </a:r>
          </a:p>
        </p:txBody>
      </p:sp>
      <p:pic>
        <p:nvPicPr>
          <p:cNvPr descr="../Diagrams/Conceptual_specialization_doctors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1511300"/>
            <a:ext cx="4038600" cy="2260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CDM - Non-Exclusive Specialization - Doctors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We may go the other direction and specialize.</a:t>
            </a:r>
          </a:p>
          <a:p>
            <a:pPr lvl="0"/>
            <a:r>
              <a:rPr/>
              <a:t>This is a “has a” relation.</a:t>
            </a:r>
          </a:p>
          <a:p>
            <a:pPr lvl="0"/>
            <a:r>
              <a:rPr/>
              <a:t>Arrow still points toward general.</a:t>
            </a:r>
          </a:p>
          <a:p>
            <a:pPr lvl="0"/>
            <a:r>
              <a:rPr/>
              <a:t>Example:</a:t>
            </a:r>
          </a:p>
          <a:p>
            <a:pPr lvl="1"/>
            <a:r>
              <a:rPr/>
              <a:t>Vehicles have types</a:t>
            </a:r>
          </a:p>
          <a:p>
            <a:pPr lvl="2"/>
            <a:r>
              <a:rPr/>
              <a:t>car, truck, …</a:t>
            </a:r>
          </a:p>
          <a:p>
            <a:pPr lvl="1"/>
            <a:r>
              <a:rPr/>
              <a:t>Pets have species</a:t>
            </a:r>
          </a:p>
          <a:p>
            <a:pPr lvl="2"/>
            <a:r>
              <a:rPr/>
              <a:t>cat, dog, …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Specialization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Generalization and Specialization are part of a Specialization Hierarchy.</a:t>
            </a:r>
          </a:p>
          <a:p>
            <a:pPr lvl="0"/>
            <a:r>
              <a:rPr/>
              <a:t>Hierarchy may be:</a:t>
            </a:r>
          </a:p>
          <a:p>
            <a:pPr lvl="1"/>
            <a:r>
              <a:rPr/>
              <a:t>Non-Exclusive</a:t>
            </a:r>
          </a:p>
          <a:p>
            <a:pPr lvl="2"/>
            <a:r>
              <a:rPr/>
              <a:t>Generalization may have several specializations.</a:t>
            </a:r>
          </a:p>
          <a:p>
            <a:pPr lvl="2"/>
            <a:r>
              <a:rPr/>
              <a:t>Several specializations may be one generalized entity.</a:t>
            </a:r>
          </a:p>
          <a:p>
            <a:pPr lvl="1"/>
            <a:r>
              <a:rPr/>
              <a:t>Exclusive</a:t>
            </a:r>
          </a:p>
          <a:p>
            <a:pPr lvl="2"/>
            <a:r>
              <a:rPr/>
              <a:t>A generalization may only be zero or one specialization.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Drawing Exclusive Specialization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Exclusive - has dotted line with circled ‘x’ across arrow.</a:t>
            </a:r>
          </a:p>
          <a:p>
            <a:pPr lvl="0"/>
            <a:r>
              <a:rPr/>
              <a:t>Non-Exclusive - no notation on arrows.</a:t>
            </a:r>
          </a:p>
        </p:txBody>
      </p:sp>
      <p:pic>
        <p:nvPicPr>
          <p:cNvPr descr="../Diagrams/Conceptual_binary_person_vehicle_w_subtypes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981200"/>
            <a:ext cx="4038600" cy="1308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CDM - Exclusive Specialization - Vehicles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Relationships</a:t>
            </a:r>
          </a:p>
          <a:p>
            <a:pPr lvl="0"/>
            <a:r>
              <a:rPr/>
              <a:t>Conceptual Data Model (CDM)</a:t>
            </a:r>
          </a:p>
          <a:p>
            <a:pPr lvl="0"/>
            <a:r>
              <a:rPr/>
              <a:t>Urinary, binary and ternary relationships</a:t>
            </a:r>
          </a:p>
          <a:p>
            <a:pPr lvl="0"/>
            <a:r>
              <a:rPr/>
              <a:t>Cardinality of relationships.</a:t>
            </a:r>
          </a:p>
          <a:p>
            <a:pPr lvl="0"/>
            <a:r>
              <a:rPr/>
              <a:t>Specialization and Generalization of Entities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Arity of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Arity means the count of values.</a:t>
            </a:r>
          </a:p>
          <a:p>
            <a:pPr lvl="0" indent="0" marL="0">
              <a:buNone/>
            </a:pPr>
            <a:r>
              <a:rPr/>
              <a:t>Three most common types of relationships in a CDM:</a:t>
            </a:r>
          </a:p>
          <a:p>
            <a:pPr lvl="0" indent="-342900" marL="342900">
              <a:buAutoNum type="arabicPeriod"/>
            </a:pPr>
            <a:r>
              <a:rPr/>
              <a:t>binary relationships,</a:t>
            </a:r>
          </a:p>
          <a:p>
            <a:pPr lvl="0" indent="-342900" marL="342900">
              <a:buAutoNum type="arabicPeriod"/>
            </a:pPr>
            <a:r>
              <a:rPr/>
              <a:t>unary relations, and</a:t>
            </a:r>
          </a:p>
          <a:p>
            <a:pPr lvl="0" indent="-342900" marL="342900">
              <a:buAutoNum type="arabicPeriod"/>
            </a:pPr>
            <a:r>
              <a:rPr/>
              <a:t>ternary relationships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Binary Relationship</a:t>
            </a:r>
          </a:p>
        </p:txBody>
      </p:sp>
      <p:pic>
        <p:nvPicPr>
          <p:cNvPr descr="../Diagrams/Arity_binary_machine_parts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2336800"/>
            <a:ext cx="4038600" cy="596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Binary Relationship - Machine to Parts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 binary relationship exists between two entities.</a:t>
            </a:r>
          </a:p>
          <a:p>
            <a:pPr lvl="0"/>
            <a:r>
              <a:rPr/>
              <a:t>The box in the middle (divided into two parts) describes the relationship.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Unary (recursive) Relationship</a:t>
            </a:r>
          </a:p>
        </p:txBody>
      </p:sp>
      <p:pic>
        <p:nvPicPr>
          <p:cNvPr descr="../Diagrams/Arity_unary_customer_refer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1739900"/>
            <a:ext cx="4038600" cy="1790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Unary Relationship - Customer Referals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In a unary relationship, an entity can refer to itself (recursive).</a:t>
            </a:r>
          </a:p>
          <a:p>
            <a:pPr lvl="0"/>
            <a:r>
              <a:rPr/>
              <a:t>Example:</a:t>
            </a:r>
          </a:p>
          <a:p>
            <a:pPr lvl="1"/>
            <a:r>
              <a:rPr/>
              <a:t>part replaces another part,</a:t>
            </a:r>
          </a:p>
          <a:p>
            <a:pPr lvl="1"/>
            <a:r>
              <a:rPr/>
              <a:t>employee manages another employee,</a:t>
            </a:r>
          </a:p>
          <a:p>
            <a:pPr lvl="1"/>
            <a:r>
              <a:rPr/>
              <a:t>…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Ternary Relationship</a:t>
            </a:r>
          </a:p>
        </p:txBody>
      </p:sp>
      <p:pic>
        <p:nvPicPr>
          <p:cNvPr descr="../Diagrams/Arity_ternary_customer_order_item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1651000"/>
            <a:ext cx="4038600" cy="198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Ternary Relationship - Customer, Orders, Items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 ternary relationship exists between three entities.</a:t>
            </a:r>
          </a:p>
          <a:p>
            <a:pPr lvl="0"/>
            <a:r>
              <a:rPr/>
              <a:t>Something that depends on two entities.</a:t>
            </a:r>
          </a:p>
          <a:p>
            <a:pPr lvl="0"/>
            <a:r>
              <a:rPr/>
              <a:t>Can be reduced into two binary relationships with one entity in middle.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Cardinality of Relationships</a:t>
            </a:r>
          </a:p>
        </p:txBody>
      </p:sp>
      <p:pic>
        <p:nvPicPr>
          <p:cNvPr descr="../Diagrams/Cardinality_binary_customer_order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2336800"/>
            <a:ext cx="4038600" cy="596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Conceptual Data Model - One to Many - Customer to Orders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Cardinality is the count of entities on each side of a relationship.</a:t>
            </a:r>
          </a:p>
          <a:p>
            <a:pPr lvl="0"/>
            <a:r>
              <a:rPr/>
              <a:t>Notice that there is a bar above the left half of the binary relationship symbol. This bar means “At Most One”.</a:t>
            </a:r>
          </a:p>
          <a:p>
            <a:pPr lvl="0"/>
            <a:r>
              <a:rPr/>
              <a:t>Bar may be over either, both, or none.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Conceptual Data Model (CDM)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 person owns zero or more vehicles.</a:t>
            </a:r>
          </a:p>
          <a:p>
            <a:pPr lvl="0"/>
            <a:r>
              <a:rPr/>
              <a:t>A vehicle is owned by one person.</a:t>
            </a:r>
          </a:p>
        </p:txBody>
      </p:sp>
      <p:pic>
        <p:nvPicPr>
          <p:cNvPr descr="../Diagrams/Conceptual_binary_person_vehicle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2336800"/>
            <a:ext cx="4038600" cy="596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CDM - One to Many - Person to Vehicle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Entities may be generalized with an “is a” relationship.</a:t>
            </a:r>
          </a:p>
          <a:p>
            <a:pPr lvl="0"/>
            <a:r>
              <a:rPr/>
              <a:t>Drawn with arrow from special to general entity.</a:t>
            </a:r>
          </a:p>
          <a:p>
            <a:pPr lvl="0"/>
            <a:r>
              <a:rPr/>
              <a:t>Example</a:t>
            </a:r>
          </a:p>
          <a:p>
            <a:pPr lvl="1"/>
            <a:r>
              <a:rPr/>
              <a:t>Vendor is a person.</a:t>
            </a:r>
          </a:p>
          <a:p>
            <a:pPr lvl="1"/>
            <a:r>
              <a:rPr/>
              <a:t>Customer is a person.</a:t>
            </a:r>
          </a:p>
          <a:p>
            <a:pPr lvl="1"/>
            <a:r>
              <a:rPr/>
              <a:t>…</a:t>
            </a:r>
          </a:p>
          <a:p>
            <a:pPr lvl="1"/>
            <a:r>
              <a:rPr/>
              <a:t>Person may be several.</a:t>
            </a:r>
          </a:p>
        </p:txBody>
      </p:sp>
      <p:pic>
        <p:nvPicPr>
          <p:cNvPr descr="../Diagrams/Conceptual_subtypes_people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943100"/>
            <a:ext cx="4038600" cy="1397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CDM - Non-Exclusive Generalization - People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- Relationships Between Entities (Conceptual Data Model)</dc:title>
  <dc:creator>James M. Reneau Ph.D.</dc:creator>
  <cp:keywords>database, relational database, mysql, sqlite, mssql, sql server, normalization</cp:keywords>
  <dcterms:created xsi:type="dcterms:W3CDTF">2025-03-31T17:58:40Z</dcterms:created>
  <dcterms:modified xsi:type="dcterms:W3CDTF">2025-03-31T17:58:40Z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