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8" Type="http://schemas.openxmlformats.org/officeDocument/2006/relationships/viewProps" Target="viewProps.xml" /><Relationship Id="rId1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0" Type="http://schemas.openxmlformats.org/officeDocument/2006/relationships/tableStyles" Target="tableStyles.xml" /><Relationship Id="rId1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pn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Four - Attributes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Boolean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True and false value</a:t>
            </a:r>
          </a:p>
          <a:p>
            <a:pPr lvl="0"/>
            <a:r>
              <a:rPr/>
              <a:t>Named for mathematician George Boole</a:t>
            </a:r>
          </a:p>
          <a:p>
            <a:pPr lvl="0"/>
            <a:r>
              <a:rPr/>
              <a:t>May be stored as own type or as an integer</a:t>
            </a:r>
          </a:p>
          <a:p>
            <a:pPr lvl="1"/>
            <a:r>
              <a:rPr/>
              <a:t>0 or 1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Date and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DATETIME</a:t>
            </a:r>
          </a:p>
          <a:p>
            <a:pPr lvl="1"/>
            <a:r>
              <a:rPr/>
              <a:t>A single value including a date, time, and timezone.</a:t>
            </a:r>
          </a:p>
          <a:p>
            <a:pPr lvl="1"/>
            <a:r>
              <a:rPr/>
              <a:t>Expressed in ISO format (YYYY-MM-DD HH:MM:SS.SSS).</a:t>
            </a:r>
          </a:p>
          <a:p>
            <a:pPr lvl="1"/>
            <a:r>
              <a:rPr/>
              <a:t>Databases may have types for Date and Time alone.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Binary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Binary Large Object (BLOB)</a:t>
            </a:r>
          </a:p>
          <a:p>
            <a:pPr lvl="0"/>
            <a:r>
              <a:rPr/>
              <a:t>Used to store:</a:t>
            </a:r>
          </a:p>
          <a:p>
            <a:pPr lvl="1"/>
            <a:r>
              <a:rPr/>
              <a:t>sound,</a:t>
            </a:r>
          </a:p>
          <a:p>
            <a:pPr lvl="1"/>
            <a:r>
              <a:rPr/>
              <a:t>video,</a:t>
            </a:r>
          </a:p>
          <a:p>
            <a:pPr lvl="1"/>
            <a:r>
              <a:rPr/>
              <a:t>encrypted strings, or</a:t>
            </a:r>
          </a:p>
          <a:p>
            <a:pPr lvl="1"/>
            <a:r>
              <a:rPr/>
              <a:t>other binary data.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Attributes may be allowed to be empty or required</a:t>
            </a:r>
          </a:p>
          <a:p>
            <a:pPr lvl="0"/>
            <a:r>
              <a:rPr/>
              <a:t>The empty value is NULL.</a:t>
            </a:r>
          </a:p>
          <a:p>
            <a:pPr lvl="1"/>
            <a:r>
              <a:rPr/>
              <a:t>NULL represents nothingness.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Entity Relationship Diagram - Entity Shape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Logical Data Model (LDM).</a:t>
            </a:r>
          </a:p>
          <a:p>
            <a:pPr lvl="0"/>
            <a:r>
              <a:rPr/>
              <a:t>“Crows Foot Entity Relationship Diagram” or simply ERD.</a:t>
            </a:r>
          </a:p>
          <a:p>
            <a:pPr lvl="0"/>
            <a:r>
              <a:rPr/>
              <a:t>Entity Shape</a:t>
            </a:r>
          </a:p>
          <a:p>
            <a:pPr lvl="1"/>
            <a:r>
              <a:rPr/>
              <a:t>rectangle divided into sections;</a:t>
            </a:r>
          </a:p>
          <a:p>
            <a:pPr lvl="1"/>
            <a:r>
              <a:rPr/>
              <a:t>top section with name and</a:t>
            </a:r>
          </a:p>
          <a:p>
            <a:pPr lvl="1"/>
            <a:r>
              <a:rPr/>
              <a:t>bottom section with attributes.</a:t>
            </a:r>
          </a:p>
        </p:txBody>
      </p:sp>
      <p:pic>
        <p:nvPicPr>
          <p:cNvPr descr="../Diagrams/owner_entity_erd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29200" y="1193800"/>
            <a:ext cx="32893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Owner Entity - Entity Shape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Entity Relationship Diagram - Entity Shape (2)</a:t>
            </a:r>
          </a:p>
        </p:txBody>
      </p:sp>
      <p:pic>
        <p:nvPicPr>
          <p:cNvPr descr="../Diagrams/owner_entity_with_types_erd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38200" y="1193800"/>
            <a:ext cx="32893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Owner Entity - Entity Shape with Types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Entity Shape with attributes and domains.</a:t>
            </a:r>
          </a:p>
          <a:p>
            <a:pPr lvl="0"/>
            <a:r>
              <a:rPr/>
              <a:t>As we have more detail we will add it to the lower half.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Attributes are the properties of an entity.</a:t>
            </a:r>
          </a:p>
          <a:p>
            <a:pPr lvl="0"/>
            <a:r>
              <a:rPr/>
              <a:t>Actual data values that make each instance of an entity different.</a:t>
            </a:r>
          </a:p>
          <a:p>
            <a:pPr lvl="0"/>
            <a:r>
              <a:rPr/>
              <a:t>An attribute is given a name (column name).</a:t>
            </a:r>
          </a:p>
          <a:p>
            <a:pPr lvl="0"/>
            <a:r>
              <a:rPr/>
              <a:t>Should be atomic.</a:t>
            </a:r>
          </a:p>
          <a:p>
            <a:pPr lvl="0"/>
            <a:r>
              <a:rPr/>
              <a:t>Has a specific domain or range of values.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Attribute Origin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Natural Attributes</a:t>
            </a:r>
          </a:p>
          <a:p>
            <a:pPr lvl="0"/>
            <a:r>
              <a:rPr/>
              <a:t>Inherent property of the entity.</a:t>
            </a:r>
          </a:p>
          <a:p>
            <a:pPr lvl="0"/>
            <a:r>
              <a:rPr/>
              <a:t>An entity knows these things</a:t>
            </a:r>
          </a:p>
          <a:p>
            <a:pPr lvl="0"/>
            <a:r>
              <a:rPr/>
              <a:t>Examples include:</a:t>
            </a:r>
          </a:p>
          <a:p>
            <a:pPr lvl="1"/>
            <a:r>
              <a:rPr/>
              <a:t>name / description,</a:t>
            </a:r>
          </a:p>
          <a:p>
            <a:pPr lvl="1"/>
            <a:r>
              <a:rPr/>
              <a:t>address / location,</a:t>
            </a:r>
          </a:p>
          <a:p>
            <a:pPr lvl="1"/>
            <a:r>
              <a:rPr/>
              <a:t>weight / size,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Synthetic Attributes</a:t>
            </a:r>
          </a:p>
          <a:p>
            <a:pPr lvl="0"/>
            <a:r>
              <a:rPr/>
              <a:t>Meaning to the system or database.</a:t>
            </a:r>
          </a:p>
          <a:p>
            <a:pPr lvl="0"/>
            <a:r>
              <a:rPr/>
              <a:t>Three broad categories:</a:t>
            </a:r>
          </a:p>
          <a:p>
            <a:pPr lvl="1" indent="-342900" marL="685800">
              <a:buAutoNum type="arabicPeriod"/>
            </a:pPr>
            <a:r>
              <a:rPr/>
              <a:t>sequentially assigned identifiers,</a:t>
            </a:r>
          </a:p>
          <a:p>
            <a:pPr lvl="1" indent="-342900" marL="685800">
              <a:buAutoNum type="arabicPeriod"/>
            </a:pPr>
            <a:r>
              <a:rPr/>
              <a:t>random sequences (UUID), or</a:t>
            </a:r>
          </a:p>
          <a:p>
            <a:pPr lvl="1" indent="-342900" marL="685800">
              <a:buAutoNum type="arabicPeriod"/>
            </a:pPr>
            <a:r>
              <a:rPr/>
              <a:t>abbreviations.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Naming Attributes and 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No standard.</a:t>
            </a:r>
          </a:p>
          <a:p>
            <a:pPr lvl="0"/>
            <a:r>
              <a:rPr/>
              <a:t>Your institution or employer may have standard.</a:t>
            </a:r>
          </a:p>
          <a:p>
            <a:pPr lvl="0"/>
            <a:r>
              <a:rPr/>
              <a:t>Common ways to write identifiers:</a:t>
            </a:r>
          </a:p>
          <a:p>
            <a:pPr lvl="1"/>
            <a:r>
              <a:rPr/>
              <a:t>PascalCase - The first letter of each word is capitalized.</a:t>
            </a:r>
          </a:p>
          <a:p>
            <a:pPr lvl="1"/>
            <a:r>
              <a:rPr/>
              <a:t>camelCase - The first letter of the second and subsequent word is capitalized.</a:t>
            </a:r>
          </a:p>
          <a:p>
            <a:pPr lvl="1"/>
            <a:r>
              <a:rPr/>
              <a:t>snake_case - No letters are capitalized, with underscores.</a:t>
            </a:r>
          </a:p>
          <a:p>
            <a:pPr lvl="1"/>
            <a:r>
              <a:rPr/>
              <a:t>lowercase - All letters are lower case and no spaces.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Be consistent - inconsistency will slow development.</a:t>
            </a:r>
          </a:p>
          <a:p>
            <a:pPr lvl="0"/>
            <a:r>
              <a:rPr/>
              <a:t>Names should begin with a letter and contain only letters, numbers, and underscores.</a:t>
            </a:r>
          </a:p>
          <a:p>
            <a:pPr lvl="0"/>
            <a:r>
              <a:rPr/>
              <a:t>One style should be adopted.</a:t>
            </a:r>
          </a:p>
          <a:p>
            <a:pPr lvl="0" indent="-342900" marL="342900">
              <a:buAutoNum type="arabicPeriod"/>
            </a:pPr>
            <a:r>
              <a:rPr/>
              <a:t>Abbreviations must be consistent.</a:t>
            </a:r>
          </a:p>
          <a:p>
            <a:pPr lvl="0" indent="-342900" marL="342900">
              <a:buAutoNum type="arabicPeriod"/>
            </a:pPr>
            <a:r>
              <a:rPr/>
              <a:t>Names should be singular or plural.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Domain of an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Domain is the valid range of attribute.</a:t>
            </a:r>
          </a:p>
          <a:p>
            <a:pPr lvl="0"/>
            <a:r>
              <a:rPr/>
              <a:t>General types of storage:</a:t>
            </a:r>
          </a:p>
          <a:p>
            <a:pPr lvl="1"/>
            <a:r>
              <a:rPr/>
              <a:t>fixed precision numbers,</a:t>
            </a:r>
          </a:p>
          <a:p>
            <a:pPr lvl="1"/>
            <a:r>
              <a:rPr/>
              <a:t>floating point numbers,</a:t>
            </a:r>
          </a:p>
          <a:p>
            <a:pPr lvl="1"/>
            <a:r>
              <a:rPr/>
              <a:t>strings, Boolean values,</a:t>
            </a:r>
          </a:p>
          <a:p>
            <a:pPr lvl="1"/>
            <a:r>
              <a:rPr/>
              <a:t>datetimes, and</a:t>
            </a:r>
          </a:p>
          <a:p>
            <a:pPr lvl="1"/>
            <a:r>
              <a:rPr/>
              <a:t>binary objects.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Fixed Precision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An integer (whole number):</a:t>
            </a:r>
          </a:p>
          <a:p>
            <a:pPr lvl="1"/>
            <a:r>
              <a:rPr/>
              <a:t>16 bit (-32,768 through 32,767),</a:t>
            </a:r>
          </a:p>
          <a:p>
            <a:pPr lvl="1"/>
            <a:r>
              <a:rPr/>
              <a:t>32 bit (-2,147,483,648 through 2,147,483,647), or</a:t>
            </a:r>
          </a:p>
          <a:p>
            <a:pPr lvl="1"/>
            <a:r>
              <a:rPr/>
              <a:t>64 bit (-9,223,372,036,854,775,808 through 9,223,372,036,854,775,807) signed number.</a:t>
            </a:r>
          </a:p>
          <a:p>
            <a:pPr lvl="0"/>
            <a:r>
              <a:rPr/>
              <a:t>A fixed precision decimal number</a:t>
            </a:r>
          </a:p>
          <a:p>
            <a:pPr lvl="1"/>
            <a:r>
              <a:rPr/>
              <a:t>Specified number of digits before and after the decimal point.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Floating Point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Stored as approximate value</a:t>
            </a:r>
          </a:p>
          <a:p>
            <a:pPr lvl="0"/>
            <a:r>
              <a:rPr/>
              <a:t>Scientific notation with:</a:t>
            </a:r>
          </a:p>
          <a:p>
            <a:pPr lvl="1"/>
            <a:r>
              <a:rPr/>
              <a:t>significand and exponent.</a:t>
            </a:r>
          </a:p>
          <a:p>
            <a:pPr lvl="0"/>
            <a:r>
              <a:rPr/>
              <a:t>Large and very small magnitudes.</a:t>
            </a:r>
          </a:p>
          <a:p>
            <a:pPr lvl="0"/>
            <a:r>
              <a:rPr/>
              <a:t>limited precision.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Sequence of letters, numbers, and other symbols.</a:t>
            </a:r>
          </a:p>
          <a:p>
            <a:pPr lvl="0"/>
            <a:r>
              <a:rPr/>
              <a:t>In SQL, surrounded in ‘single quotes’.</a:t>
            </a:r>
          </a:p>
          <a:p>
            <a:pPr lvl="0"/>
            <a:r>
              <a:rPr/>
              <a:t>Variable length with a maximum storage length or a fixed length.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 - Attributes</dc:title>
  <dc:creator>James M. Reneau Ph.D.</dc:creator>
  <cp:keywords>database, relational database, mysql, sqlite, mssql, sql server, normalization</cp:keywords>
  <dcterms:created xsi:type="dcterms:W3CDTF">2025-03-31T17:58:42Z</dcterms:created>
  <dcterms:modified xsi:type="dcterms:W3CDTF">2025-03-31T17:58:42Z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2025-02-18</vt:lpwstr>
  </property>
  <property fmtid="{D5CDD505-2E9C-101B-9397-08002B2CF9AE}" pid="4" name="subtitle">
    <vt:lpwstr>Introduction to Database Systems Modeling and Administration</vt:lpwstr>
  </property>
</Properties>
</file>