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37"/>
          <a:sy d="100" n="137"/>
        </p:scale>
        <p:origin x="144" y="288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20" Type="http://schemas.openxmlformats.org/officeDocument/2006/relationships/viewProps" Target="viewProps.xml" /><Relationship Id="rId1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2" Type="http://schemas.openxmlformats.org/officeDocument/2006/relationships/tableStyles" Target="tableStyles.xml" /><Relationship Id="rId2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C56C-BA10-4529-B509-94C48D8B8FC4}" type="datetime1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DE856-C4A8-49F4-A2EE-51E1E635A565}" type="datetime1">
              <a:rPr lang="en-US" smtClean="0"/>
              <a:t>3/31/2025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026F13-C5BE-ABC9-D36E-0B410FA7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1594-1D3B-41DA-81E7-1E8F57637E9A}" type="datetime1">
              <a:rPr lang="en-US" smtClean="0"/>
              <a:t>3/31/2025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F07A2FF-A8FA-DED8-BCD3-4070D08BA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0C1D-B607-4B0A-8CE4-E910E30E8A28}" type="datetime1">
              <a:rPr lang="en-US" smtClean="0"/>
              <a:t>3/31/2025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744D-8A61-489C-ADF2-A4C14F7DF351}" type="datetime1">
              <a:rPr lang="en-US" smtClean="0"/>
              <a:t>3/31/2025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6F43349-6663-3A49-B88C-37BF494CD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B4C5-6D1F-47D5-957E-979BCBC45E2B}" type="datetime1">
              <a:rPr lang="en-US" smtClean="0"/>
              <a:t>3/31/2025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1E98-07F7-4564-B3DF-C229531BDBED}" type="datetime1">
              <a:rPr lang="en-US" smtClean="0"/>
              <a:t>3/31/2025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C55796F-F4D8-B6CF-04F9-0D903265A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E9A2-36D1-49E3-95F2-C9A36F7C6133}" type="datetime1">
              <a:rPr lang="en-US" smtClean="0"/>
              <a:t>3/31/2025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438BA-7CE3-725C-C4CA-20FA6D17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89A2-8FD2-4973-85FC-23C84F97B995}" type="datetime1">
              <a:rPr lang="en-US" smtClean="0"/>
              <a:t>3/31/2025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DD293-3F23-C2EC-3374-F317A7D7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982176" cy="871538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138" y="204788"/>
            <a:ext cx="4163661" cy="438983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982176" cy="351829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261-E159-4780-9676-42641153FACE}" type="datetime1">
              <a:rPr lang="en-US" smtClean="0"/>
              <a:t>3/31/2025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D3C5AEC-C428-0E91-A472-9B540E5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33D3-E427-40D6-A1A3-F07C854DFF2B}" type="datetime1">
              <a:rPr lang="en-US" smtClean="0"/>
              <a:t>3/31/2025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94E6E9A-915E-4B4A-E2AD-F55FFED09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lang="en-US" dirty="0"/>
              <a:t>Introduction to Database Systems Modeling and Administration - C) 2025 </a:t>
            </a:r>
            <a:r>
              <a:rPr lang="en-US" dirty="0" err="1"/>
              <a:t>J.M.Reneau</a:t>
            </a:r>
            <a:r>
              <a:rPr lang="en-US" dirty="0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gradFill flip="none" rotWithShape="1">
          <a:gsLst>
            <a:gs pos="12000">
              <a:schemeClr val="bg1">
                <a:lumMod val="75000"/>
              </a:schemeClr>
            </a:gs>
            <a:gs pos="0">
              <a:schemeClr val="bg1">
                <a:lumMod val="50000"/>
              </a:schemeClr>
            </a:gs>
            <a:gs pos="9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4BF13-0037-4229-AB06-CD8AF0340F35}" type="datetime1">
              <a:rPr lang="en-US" smtClean="0"/>
              <a:t>3/31/2025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F93CF5B-E354-17E9-F9D5-D0263F37628A}"/>
              </a:ext>
            </a:extLst>
          </p:cNvPr>
          <p:cNvSpPr>
            <a:spLocks noGrp="1"/>
          </p:cNvSpPr>
          <p:nvPr>
            <p:ph idx="3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hdr="0" sldNum="0"/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png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Chapter Four - Keys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Introduction to Database Systems Modeling and Administration</a:t>
            </a:r>
            <a:br/>
            <a:br/>
            <a:r>
              <a:rPr/>
              <a:t>James M. Reneau Ph.D.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2025-03-20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Composite Key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Example:</a:t>
            </a:r>
          </a:p>
          <a:p>
            <a:pPr lvl="1"/>
            <a:r>
              <a:rPr/>
              <a:t>Entity contains the inventory we have in our stores.</a:t>
            </a:r>
          </a:p>
          <a:p>
            <a:pPr lvl="1"/>
            <a:r>
              <a:rPr/>
              <a:t>The attributes would be</a:t>
            </a:r>
          </a:p>
          <a:p>
            <a:pPr lvl="2"/>
            <a:r>
              <a:rPr/>
              <a:t>store_number,</a:t>
            </a:r>
          </a:p>
          <a:p>
            <a:pPr lvl="2"/>
            <a:r>
              <a:rPr/>
              <a:t>item_number, and</a:t>
            </a:r>
          </a:p>
          <a:p>
            <a:pPr lvl="2"/>
            <a:r>
              <a:rPr/>
              <a:t>quantity_on_hand.</a:t>
            </a:r>
          </a:p>
          <a:p>
            <a:pPr lvl="1"/>
            <a:r>
              <a:rPr/>
              <a:t>Concatenate store_number and item_number together into a composite key.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48200" y="1193800"/>
          <a:ext cx="4038600" cy="288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store_number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item_number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quantity_on_hand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1010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8765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8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1010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1010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8765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/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Store Inventory Data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Candidate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list of all possible keys for an attribute.</a:t>
            </a:r>
          </a:p>
          <a:p>
            <a:pPr lvl="0"/>
            <a:r>
              <a:rPr/>
              <a:t>There may be more than one good key.</a:t>
            </a:r>
          </a:p>
          <a:p>
            <a:pPr lvl="0"/>
            <a:r>
              <a:rPr/>
              <a:t>All will usually be used for indexing, searching, matching, and retrieval.</a:t>
            </a:r>
          </a:p>
          <a:p>
            <a:pPr lvl="0"/>
            <a:r>
              <a:rPr/>
              <a:t>Some are:</a:t>
            </a:r>
          </a:p>
          <a:p>
            <a:pPr lvl="1"/>
            <a:r>
              <a:rPr/>
              <a:t>single attributes</a:t>
            </a:r>
          </a:p>
          <a:p>
            <a:pPr lvl="1"/>
            <a:r>
              <a:rPr/>
              <a:t>concatenated attributes (composite), or</a:t>
            </a:r>
          </a:p>
          <a:p>
            <a:pPr lvl="1"/>
            <a:r>
              <a:rPr/>
              <a:t>surrogate keys.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Primary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One key to rule them all. (nerdy reference)</a:t>
            </a:r>
          </a:p>
          <a:p>
            <a:pPr lvl="0"/>
            <a:r>
              <a:rPr/>
              <a:t>One of the candidate keys to become the master key.</a:t>
            </a:r>
          </a:p>
          <a:p>
            <a:pPr lvl="0"/>
            <a:r>
              <a:rPr/>
              <a:t>Unique identifier used to implement relationships in database.</a:t>
            </a:r>
          </a:p>
          <a:p>
            <a:pPr lvl="0"/>
            <a:r>
              <a:rPr/>
              <a:t>Usually the simplest of the candidate keys.</a:t>
            </a:r>
          </a:p>
          <a:p>
            <a:pPr lvl="0"/>
            <a:r>
              <a:rPr/>
              <a:t>Sometimes a synthetic attribute.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Natural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Keys that occur in the attribute’s data.</a:t>
            </a:r>
          </a:p>
          <a:p>
            <a:pPr lvl="0"/>
            <a:r>
              <a:rPr/>
              <a:t>May be single attribute or concatenated keys.</a:t>
            </a:r>
          </a:p>
          <a:p>
            <a:pPr lvl="0"/>
            <a:r>
              <a:rPr/>
              <a:t>Usually an entity knows this about itself.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Surrogate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Attribute added with number or code as a candidate key.</a:t>
            </a:r>
          </a:p>
          <a:p>
            <a:pPr lvl="0"/>
            <a:r>
              <a:rPr/>
              <a:t>Has no natural connection to attribute.</a:t>
            </a:r>
          </a:p>
          <a:p>
            <a:pPr lvl="0"/>
            <a:r>
              <a:rPr/>
              <a:t>Often chosen as the primary key.</a:t>
            </a:r>
          </a:p>
          <a:p>
            <a:pPr lvl="0"/>
            <a:r>
              <a:rPr/>
              <a:t>Used when</a:t>
            </a:r>
          </a:p>
          <a:p>
            <a:pPr lvl="1"/>
            <a:r>
              <a:rPr/>
              <a:t>there is no good candidate key or</a:t>
            </a:r>
          </a:p>
          <a:p>
            <a:pPr lvl="1"/>
            <a:r>
              <a:rPr/>
              <a:t>the concatenated primary key makes the database structure too complex.</a:t>
            </a:r>
          </a:p>
          <a:p>
            <a:pPr lvl="0"/>
            <a:r>
              <a:rPr/>
              <a:t>There is no strict rule for use.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Adding the Primary Key to the LDM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There are several different ways:</a:t>
            </a:r>
          </a:p>
          <a:p>
            <a:pPr lvl="1"/>
            <a:r>
              <a:rPr/>
              <a:t>Add the letters “PK” or an asterisk “*” to the attribute/attributes,</a:t>
            </a:r>
          </a:p>
          <a:p>
            <a:pPr lvl="1"/>
            <a:r>
              <a:rPr/>
              <a:t>Mark in </a:t>
            </a:r>
            <a:r>
              <a:rPr b="1"/>
              <a:t>bold</a:t>
            </a:r>
            <a:r>
              <a:rPr/>
              <a:t> and listed first.</a:t>
            </a:r>
          </a:p>
        </p:txBody>
      </p:sp>
      <p:pic>
        <p:nvPicPr>
          <p:cNvPr descr="../Diagrams/entities_context_gender_ERD.drawi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48200" y="1244600"/>
            <a:ext cx="4038600" cy="2794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Categorical - Gender ERD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Example - Company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4038600" cy="288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company_id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taxid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FOO Consolidated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55-5559999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BAR Exploration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55-5559988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99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XYZ Sales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55-5559977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/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Resource - Company Data</a:t>
            </a:r>
          </a:p>
        </p:txBody>
      </p:sp>
      <p:pic>
        <p:nvPicPr>
          <p:cNvPr descr="../Diagrams/entities_reference_company_ERD.drawi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49800" y="1193800"/>
            <a:ext cx="38227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Resource - Company ERD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Example - Account Balance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4038600" cy="288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company_id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account_id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balance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500.0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190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500.0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300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-1000.0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/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Resource - Account Balance Data</a:t>
            </a:r>
          </a:p>
        </p:txBody>
      </p:sp>
      <p:pic>
        <p:nvPicPr>
          <p:cNvPr descr="../Diagrams/entities_reference_accountbalance_ERD.drawi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49800" y="1193800"/>
            <a:ext cx="38227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Resource - Account Balance ERD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a Key?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key is</a:t>
            </a:r>
          </a:p>
          <a:p>
            <a:pPr lvl="1"/>
            <a:r>
              <a:rPr/>
              <a:t>an attribute or several attributes</a:t>
            </a:r>
          </a:p>
          <a:p>
            <a:pPr lvl="1"/>
            <a:r>
              <a:rPr/>
              <a:t>taken together to uniquely identify a row.</a:t>
            </a:r>
          </a:p>
          <a:p>
            <a:pPr lvl="0"/>
            <a:r>
              <a:rPr/>
              <a:t>Keys are used to:</a:t>
            </a:r>
          </a:p>
          <a:p>
            <a:pPr lvl="1"/>
            <a:r>
              <a:rPr/>
              <a:t>create indexes for fast lookup,</a:t>
            </a:r>
          </a:p>
          <a:p>
            <a:pPr lvl="1"/>
            <a:r>
              <a:rPr/>
              <a:t>to retrieve a specific row, and</a:t>
            </a:r>
          </a:p>
          <a:p>
            <a:pPr lvl="1"/>
            <a:r>
              <a:rPr/>
              <a:t>to create relationships between entities.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Properties of a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key MUST be:</a:t>
            </a:r>
          </a:p>
          <a:p>
            <a:pPr lvl="1" indent="-342900" marL="685800">
              <a:buAutoNum type="arabicPeriod"/>
            </a:pPr>
            <a:r>
              <a:rPr/>
              <a:t>unique,</a:t>
            </a:r>
          </a:p>
          <a:p>
            <a:pPr lvl="1" indent="-342900" marL="685800">
              <a:buAutoNum type="arabicPeriod"/>
            </a:pPr>
            <a:r>
              <a:rPr/>
              <a:t>non-volatile,</a:t>
            </a:r>
          </a:p>
          <a:p>
            <a:pPr lvl="1" indent="-342900" marL="685800">
              <a:buAutoNum type="arabicPeriod"/>
            </a:pPr>
            <a:r>
              <a:rPr/>
              <a:t>minimal,</a:t>
            </a:r>
          </a:p>
          <a:p>
            <a:pPr lvl="1" indent="-342900" marL="685800">
              <a:buAutoNum type="arabicPeriod"/>
            </a:pPr>
            <a:r>
              <a:rPr/>
              <a:t>not null, and</a:t>
            </a:r>
          </a:p>
          <a:p>
            <a:pPr lvl="1" indent="-342900" marL="685800">
              <a:buAutoNum type="arabicPeriod"/>
            </a:pPr>
            <a:r>
              <a:rPr/>
              <a:t>secure.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is 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Must identify a single row.</a:t>
            </a:r>
          </a:p>
          <a:p>
            <a:pPr lvl="0"/>
            <a:r>
              <a:rPr/>
              <a:t>May be a single attribute or composite.</a:t>
            </a:r>
          </a:p>
          <a:p>
            <a:pPr lvl="0"/>
            <a:r>
              <a:rPr/>
              <a:t>Examples include:</a:t>
            </a:r>
          </a:p>
          <a:p>
            <a:pPr lvl="1"/>
            <a:r>
              <a:rPr/>
              <a:t>order number,</a:t>
            </a:r>
          </a:p>
          <a:p>
            <a:pPr lvl="1"/>
            <a:r>
              <a:rPr/>
              <a:t>serial number, or</a:t>
            </a:r>
          </a:p>
          <a:p>
            <a:pPr lvl="1"/>
            <a:r>
              <a:rPr/>
              <a:t>other sequentially assigned identifiers.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is Non-volatile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Do not change.</a:t>
            </a:r>
          </a:p>
          <a:p>
            <a:pPr lvl="0"/>
            <a:r>
              <a:rPr/>
              <a:t>Bad examples include:</a:t>
            </a:r>
          </a:p>
          <a:p>
            <a:pPr lvl="1"/>
            <a:r>
              <a:rPr/>
              <a:t>phone_number (unique maybe but may change)</a:t>
            </a:r>
          </a:p>
          <a:p>
            <a:pPr lvl="1"/>
            <a:r>
              <a:rPr/>
              <a:t>last_name + first_name (not unique may change)</a:t>
            </a:r>
          </a:p>
          <a:p>
            <a:pPr lvl="1"/>
            <a:r>
              <a:rPr/>
              <a:t>email (may be unique but may change)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is Minimal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Small as possible.</a:t>
            </a:r>
          </a:p>
          <a:p>
            <a:pPr lvl="0"/>
            <a:r>
              <a:rPr/>
              <a:t>Especially true for composite keys.</a:t>
            </a:r>
          </a:p>
          <a:p>
            <a:pPr lvl="0"/>
            <a:r>
              <a:rPr/>
              <a:t>Combine the least number of attributes possible.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is Not NULL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NULL may not be a key.</a:t>
            </a:r>
          </a:p>
          <a:p>
            <a:pPr lvl="0"/>
            <a:r>
              <a:rPr/>
              <a:t>NULL may not be part of a composite key.</a:t>
            </a:r>
          </a:p>
          <a:p>
            <a:pPr lvl="0"/>
            <a:r>
              <a:rPr/>
              <a:t>NULL + anything is still NULL. Won’t work.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is Secure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 private or confidential attributes.</a:t>
            </a:r>
          </a:p>
          <a:p>
            <a:pPr lvl="0"/>
            <a:r>
              <a:rPr/>
              <a:t>Insecure attributes (bad keys) include:</a:t>
            </a:r>
          </a:p>
          <a:p>
            <a:pPr lvl="1"/>
            <a:r>
              <a:rPr/>
              <a:t>Government Issued Identifier</a:t>
            </a:r>
          </a:p>
          <a:p>
            <a:pPr lvl="2"/>
            <a:r>
              <a:rPr/>
              <a:t>Social Security Number,</a:t>
            </a:r>
          </a:p>
          <a:p>
            <a:pPr lvl="2"/>
            <a:r>
              <a:rPr/>
              <a:t>Passport Number,</a:t>
            </a:r>
          </a:p>
          <a:p>
            <a:pPr lvl="2"/>
            <a:r>
              <a:rPr/>
              <a:t>Driver’s License Number</a:t>
            </a:r>
          </a:p>
          <a:p>
            <a:pPr lvl="1"/>
            <a:r>
              <a:rPr/>
              <a:t>Personally Identifiable Information (PII)</a:t>
            </a:r>
          </a:p>
          <a:p>
            <a:pPr lvl="0"/>
            <a:r>
              <a:rPr/>
              <a:t>Bad practice even though it may meet the other criteria for a good key.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3BCF26-A432-0B1E-CC1D-B572131833DD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Simple or Composite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Simple Key</a:t>
            </a:r>
          </a:p>
          <a:p>
            <a:pPr lvl="0"/>
            <a:r>
              <a:rPr/>
              <a:t>A single attribute may be a good key.</a:t>
            </a:r>
          </a:p>
          <a:p>
            <a:pPr lvl="0"/>
            <a:r>
              <a:rPr/>
              <a:t>Meet all criteria.</a:t>
            </a:r>
          </a:p>
          <a:p>
            <a:pPr lvl="0"/>
            <a:r>
              <a:rPr/>
              <a:t>Examples:</a:t>
            </a:r>
          </a:p>
          <a:p>
            <a:pPr lvl="1"/>
            <a:r>
              <a:rPr/>
              <a:t>An identifying abbreviation,</a:t>
            </a:r>
          </a:p>
          <a:p>
            <a:pPr lvl="1"/>
            <a:r>
              <a:rPr/>
              <a:t>UPC,</a:t>
            </a:r>
          </a:p>
          <a:p>
            <a:pPr lvl="1"/>
            <a:r>
              <a:rPr/>
              <a:t>customer number,</a:t>
            </a:r>
          </a:p>
          <a:p>
            <a:pPr lvl="1"/>
            <a:r>
              <a:rPr/>
              <a:t>member code, 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Composite Key</a:t>
            </a:r>
          </a:p>
          <a:p>
            <a:pPr lvl="0"/>
            <a:r>
              <a:rPr/>
              <a:t>Made by concatenating multiple attributes together.</a:t>
            </a:r>
          </a:p>
          <a:p>
            <a:pPr lvl="0"/>
            <a:r>
              <a:rPr/>
              <a:t>Compound Key - Composite key made of all foreign keys.</a:t>
            </a:r>
          </a:p>
          <a:p>
            <a:pPr lvl="1"/>
            <a:r>
              <a:rPr/>
              <a:t>will learn more later in relationship chapter.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0E717D-77EE-1957-8C53-CDFB4EA6350E}"/>
              </a:ext>
            </a:extLst>
          </p:cNvPr>
          <p:cNvSpPr>
            <a:spLocks noGrp="1"/>
          </p:cNvSpPr>
          <p:nvPr>
            <p:ph idx="11" sz="quarter" type="ftr"/>
          </p:nvPr>
        </p:nvSpPr>
        <p:spPr>
          <a:xfrm>
            <a:off x="2710774" y="4767263"/>
            <a:ext cx="371596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lumMod val="50000"/>
                    <a:alpha val="80000"/>
                  </a:schemeClr>
                </a:solidFill>
              </a:defRPr>
            </a:lvl1pPr>
          </a:lstStyle>
          <a:p>
            <a:r>
              <a:rPr dirty="0" lang="en-US"/>
              <a:t>Introduction to Database Systems Modeling and Administration - C) 2025 </a:t>
            </a:r>
            <a:r>
              <a:rPr dirty="0" err="1" lang="en-US"/>
              <a:t>J.M.Reneau</a:t>
            </a:r>
            <a:r>
              <a:rPr dirty="0" lang="en-US"/>
              <a:t> Ph.D. - ALL RIGHTS RESERVED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ase" id="{C9921043-E6E9-4AF8-A1F3-C74159AB354A}" vid="{3A885E52-B674-4A31-8047-BC95A35CB0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142</Words>
  <Application>Microsoft Office PowerPoint</Application>
  <PresentationFormat>On-screen Show (16:9)</PresentationFormat>
  <Paragraphs>18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 - Keys</dc:title>
  <dc:creator>James M. Reneau Ph.D.</dc:creator>
  <cp:keywords>database, relational database, mysql, sqlite, mssql, sql server, normalization</cp:keywords>
  <dcterms:created xsi:type="dcterms:W3CDTF">2025-03-31T17:58:43Z</dcterms:created>
  <dcterms:modified xsi:type="dcterms:W3CDTF">2025-03-31T17:58:43Z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lock-headings">
    <vt:lpwstr>True</vt:lpwstr>
  </property>
  <property fmtid="{D5CDD505-2E9C-101B-9397-08002B2CF9AE}" pid="3" name="date">
    <vt:lpwstr>2025-03-20</vt:lpwstr>
  </property>
  <property fmtid="{D5CDD505-2E9C-101B-9397-08002B2CF9AE}" pid="4" name="subtitle">
    <vt:lpwstr>Introduction to Database Systems Modeling and Administration</vt:lpwstr>
  </property>
</Properties>
</file>