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>
      <a:defRPr lang="en-US"/>
    </a:defPPr>
    <a:lvl1pPr algn="l" defTabSz="4572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>
  <p:normalViewPr>
    <p:restoredLeft autoAdjust="0" sz="15643"/>
    <p:restoredTop autoAdjust="0" sz="94694"/>
  </p:normalViewPr>
  <p:slideViewPr>
    <p:cSldViewPr snapToGrid="0" snapToObjects="1">
      <p:cViewPr varScale="1">
        <p:scale>
          <a:sx d="100" n="137"/>
          <a:sy d="100" n="137"/>
        </p:scale>
        <p:origin x="144" y="288"/>
      </p:cViewPr>
      <p:guideLst>
        <p:guide orient="horz" pos="1620"/>
        <p:guide pos="2880"/>
      </p:guideLst>
    </p:cSldViewPr>
  </p:slideViewPr>
  <p:outlineViewPr>
    <p:cViewPr>
      <p:scale>
        <a:sx d="100" n="33"/>
        <a:sy d="100" n="33"/>
      </p:scale>
      <p:origin x="0" y="0"/>
    </p:cViewPr>
  </p:outlineViewPr>
  <p:notesTextViewPr>
    <p:cViewPr>
      <p:scale>
        <a:sx d="100" n="100"/>
        <a:sy d="100" n="100"/>
      </p:scale>
      <p:origin x="0" y="0"/>
    </p:cViewPr>
  </p:notesTextViewPr>
  <p:gridSpacing cx="76200" cy="76200"/>
</p:viewPr>
</file>

<file path=ppt/_rels/presentation.xml.rels><?xml version="1.0" encoding="UTF-8"?><Relationships xmlns="http://schemas.openxmlformats.org/package/2006/relationships"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7" Type="http://schemas.openxmlformats.org/officeDocument/2006/relationships/viewProps" Target="viewProps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19" Type="http://schemas.openxmlformats.org/officeDocument/2006/relationships/tableStyles" Target="tableStyles.xml" /><Relationship Id="rId18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3C56C-BA10-4529-B509-94C48D8B8FC4}" type="datetime1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10774" y="4767263"/>
            <a:ext cx="3715966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  <a:alpha val="80000"/>
                  </a:schemeClr>
                </a:solidFill>
              </a:defRPr>
            </a:lvl1pPr>
          </a:lstStyle>
          <a:p>
            <a:r>
              <a:rPr lang="en-US" dirty="0"/>
              <a:t>Introduction to Database Systems Modeling and Administration - C) 2025 </a:t>
            </a:r>
            <a:r>
              <a:rPr lang="en-US" dirty="0" err="1"/>
              <a:t>J.M.Reneau</a:t>
            </a:r>
            <a:r>
              <a:rPr lang="en-US" dirty="0"/>
              <a:t> Ph.D. -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DE856-C4A8-49F4-A2EE-51E1E635A565}" type="datetime1">
              <a:rPr lang="en-US" smtClean="0"/>
              <a:t>3/31/2025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6026F13-C5BE-ABC9-D36E-0B410FA78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0774" y="4767263"/>
            <a:ext cx="3715966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Introduction to Database Systems Modeling and Administration - C) 2025 </a:t>
            </a:r>
            <a:r>
              <a:rPr lang="en-US" dirty="0" err="1"/>
              <a:t>J.M.Reneau</a:t>
            </a:r>
            <a:r>
              <a:rPr lang="en-US" dirty="0"/>
              <a:t> Ph.D. -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1594-1D3B-41DA-81E7-1E8F57637E9A}" type="datetime1">
              <a:rPr lang="en-US" smtClean="0"/>
              <a:t>3/31/2025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F07A2FF-A8FA-DED8-BCD3-4070D08BA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0774" y="4767263"/>
            <a:ext cx="3715966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Introduction to Database Systems Modeling and Administration - C) 2025 </a:t>
            </a:r>
            <a:r>
              <a:rPr lang="en-US" dirty="0" err="1"/>
              <a:t>J.M.Reneau</a:t>
            </a:r>
            <a:r>
              <a:rPr lang="en-US" dirty="0"/>
              <a:t> Ph.D. -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29"/>
            <a:ext cx="8229600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E0C1D-B607-4B0A-8CE4-E910E30E8A28}" type="datetime1">
              <a:rPr lang="en-US" smtClean="0"/>
              <a:t>3/31/2025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03BCF26-A432-0B1E-CC1D-B57213183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0774" y="4767263"/>
            <a:ext cx="3715966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  <a:alpha val="80000"/>
                  </a:schemeClr>
                </a:solidFill>
              </a:defRPr>
            </a:lvl1pPr>
          </a:lstStyle>
          <a:p>
            <a:r>
              <a:rPr lang="en-US" dirty="0"/>
              <a:t>Introduction to Database Systems Modeling and Administration - C) 2025 </a:t>
            </a:r>
            <a:r>
              <a:rPr lang="en-US" dirty="0" err="1"/>
              <a:t>J.M.Reneau</a:t>
            </a:r>
            <a:r>
              <a:rPr lang="en-US" dirty="0"/>
              <a:t> Ph.D. -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C744D-8A61-489C-ADF2-A4C14F7DF351}" type="datetime1">
              <a:rPr lang="en-US" smtClean="0"/>
              <a:t>3/31/2025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6F43349-6663-3A49-B88C-37BF494C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0774" y="4767263"/>
            <a:ext cx="3715966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  <a:alpha val="80000"/>
                  </a:schemeClr>
                </a:solidFill>
              </a:defRPr>
            </a:lvl1pPr>
          </a:lstStyle>
          <a:p>
            <a:r>
              <a:rPr lang="en-US" dirty="0"/>
              <a:t>Introduction to Database Systems Modeling and Administration - C) 2025 </a:t>
            </a:r>
            <a:r>
              <a:rPr lang="en-US" dirty="0" err="1"/>
              <a:t>J.M.Reneau</a:t>
            </a:r>
            <a:r>
              <a:rPr lang="en-US" dirty="0"/>
              <a:t> Ph.D. -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B4C5-6D1F-47D5-957E-979BCBC45E2B}" type="datetime1">
              <a:rPr lang="en-US" smtClean="0"/>
              <a:t>3/31/2025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F0E717D-77EE-1957-8C53-CDFB4EA63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0774" y="4767263"/>
            <a:ext cx="3715966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  <a:alpha val="80000"/>
                  </a:schemeClr>
                </a:solidFill>
              </a:defRPr>
            </a:lvl1pPr>
          </a:lstStyle>
          <a:p>
            <a:r>
              <a:rPr lang="en-US" dirty="0"/>
              <a:t>Introduction to Database Systems Modeling and Administration - C) 2025 </a:t>
            </a:r>
            <a:r>
              <a:rPr lang="en-US" dirty="0" err="1"/>
              <a:t>J.M.Reneau</a:t>
            </a:r>
            <a:r>
              <a:rPr lang="en-US" dirty="0"/>
              <a:t> Ph.D. -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1E98-07F7-4564-B3DF-C229531BDBED}" type="datetime1">
              <a:rPr lang="en-US" smtClean="0"/>
              <a:t>3/31/2025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C55796F-F4D8-B6CF-04F9-0D903265A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0774" y="4767263"/>
            <a:ext cx="3715966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  <a:alpha val="80000"/>
                  </a:schemeClr>
                </a:solidFill>
              </a:defRPr>
            </a:lvl1pPr>
          </a:lstStyle>
          <a:p>
            <a:r>
              <a:rPr lang="en-US" dirty="0"/>
              <a:t>Introduction to Database Systems Modeling and Administration - C) 2025 </a:t>
            </a:r>
            <a:r>
              <a:rPr lang="en-US" dirty="0" err="1"/>
              <a:t>J.M.Reneau</a:t>
            </a:r>
            <a:r>
              <a:rPr lang="en-US" dirty="0"/>
              <a:t> Ph.D. -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BE9A2-36D1-49E3-95F2-C9A36F7C6133}" type="datetime1">
              <a:rPr lang="en-US" smtClean="0"/>
              <a:t>3/31/2025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F1438BA-7CE3-725C-C4CA-20FA6D17F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0774" y="4767263"/>
            <a:ext cx="3715966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  <a:alpha val="80000"/>
                  </a:schemeClr>
                </a:solidFill>
              </a:defRPr>
            </a:lvl1pPr>
          </a:lstStyle>
          <a:p>
            <a:r>
              <a:rPr lang="en-US" dirty="0"/>
              <a:t>Introduction to Database Systems Modeling and Administration - C) 2025 </a:t>
            </a:r>
            <a:r>
              <a:rPr lang="en-US" dirty="0" err="1"/>
              <a:t>J.M.Reneau</a:t>
            </a:r>
            <a:r>
              <a:rPr lang="en-US" dirty="0"/>
              <a:t> Ph.D. -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89A2-8FD2-4973-85FC-23C84F97B995}" type="datetime1">
              <a:rPr lang="en-US" smtClean="0"/>
              <a:t>3/31/2025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DD293-3F23-C2EC-3374-F317A7D7D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0774" y="4767263"/>
            <a:ext cx="3715966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Introduction to Database Systems Modeling and Administration - C) 2025 </a:t>
            </a:r>
            <a:r>
              <a:rPr lang="en-US" dirty="0" err="1"/>
              <a:t>J.M.Reneau</a:t>
            </a:r>
            <a:r>
              <a:rPr lang="en-US" dirty="0"/>
              <a:t> Ph.D. -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982176" cy="87153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3138" y="204788"/>
            <a:ext cx="4163661" cy="438983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982176" cy="351829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8261-E159-4780-9676-42641153FACE}" type="datetime1">
              <a:rPr lang="en-US" smtClean="0"/>
              <a:t>3/31/2025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3C5AEC-C428-0E91-A472-9B540E507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0774" y="4767263"/>
            <a:ext cx="3715966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Introduction to Database Systems Modeling and Administration - C) 2025 </a:t>
            </a:r>
            <a:r>
              <a:rPr lang="en-US" dirty="0" err="1"/>
              <a:t>J.M.Reneau</a:t>
            </a:r>
            <a:r>
              <a:rPr lang="en-US" dirty="0"/>
              <a:t> Ph.D. -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33D3-E427-40D6-A1A3-F07C854DFF2B}" type="datetime1">
              <a:rPr lang="en-US" smtClean="0"/>
              <a:t>3/31/2025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94E6E9A-915E-4B4A-E2AD-F55FFED09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0774" y="4767263"/>
            <a:ext cx="3715966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  <a:alpha val="80000"/>
                  </a:schemeClr>
                </a:solidFill>
              </a:defRPr>
            </a:lvl1pPr>
          </a:lstStyle>
          <a:p>
            <a:r>
              <a:rPr lang="en-US" dirty="0"/>
              <a:t>Introduction to Database Systems Modeling and Administration - C) 2025 </a:t>
            </a:r>
            <a:r>
              <a:rPr lang="en-US" dirty="0" err="1"/>
              <a:t>J.M.Reneau</a:t>
            </a:r>
            <a:r>
              <a:rPr lang="en-US" dirty="0"/>
              <a:t> Ph.D. -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8" Target="../slideLayouts/slideLayout8.xml" Type="http://schemas.openxmlformats.org/officeDocument/2006/relationships/slideLayout" /><Relationship Id="rId3" Target="../slideLayouts/slideLayout3.xml" Type="http://schemas.openxmlformats.org/officeDocument/2006/relationships/slideLayout" /><Relationship Id="rId7" Target="../slideLayouts/slideLayout7.xml" Type="http://schemas.openxmlformats.org/officeDocument/2006/relationships/slideLayout" /><Relationship Id="rId12" Target="../theme/theme1.xml" Type="http://schemas.openxmlformats.org/officeDocument/2006/relationships/theme" /><Relationship Id="rId2" Target="../slideLayouts/slideLayout2.xml" Type="http://schemas.openxmlformats.org/officeDocument/2006/relationships/slideLayout" /><Relationship Id="rId1" Target="../slideLayouts/slideLayout1.xml" Type="http://schemas.openxmlformats.org/officeDocument/2006/relationships/slideLayout" /><Relationship Id="rId6" Target="../slideLayouts/slideLayout6.xml" Type="http://schemas.openxmlformats.org/officeDocument/2006/relationships/slideLayout" /><Relationship Id="rId11" Target="../slideLayouts/slideLayout11.xml" Type="http://schemas.openxmlformats.org/officeDocument/2006/relationships/slideLayout" /><Relationship Id="rId5" Target="../slideLayouts/slideLayout5.xml" Type="http://schemas.openxmlformats.org/officeDocument/2006/relationships/slideLayout" /><Relationship Id="rId10" Target="../slideLayouts/slideLayout10.xml" Type="http://schemas.openxmlformats.org/officeDocument/2006/relationships/slideLayout" /><Relationship Id="rId4" Target="../slideLayouts/slideLayout4.xml" Type="http://schemas.openxmlformats.org/officeDocument/2006/relationships/slideLayout" /><Relationship Id="rId9" Target="../slideLayouts/slideLayout9.xml" Type="http://schemas.openxmlformats.org/officeDocument/2006/relationships/slideLayout" />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gradFill flip="none" rotWithShape="1">
          <a:gsLst>
            <a:gs pos="12000">
              <a:schemeClr val="bg1">
                <a:lumMod val="75000"/>
              </a:schemeClr>
            </a:gs>
            <a:gs pos="0">
              <a:schemeClr val="bg1">
                <a:lumMod val="50000"/>
              </a:schemeClr>
            </a:gs>
            <a:gs pos="90000">
              <a:schemeClr val="bg1">
                <a:lumMod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r>
              <a:rPr dirty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4BF13-0037-4229-AB06-CD8AF0340F35}" type="datetime1">
              <a:rPr lang="en-US" smtClean="0"/>
              <a:t>3/31/2025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F93CF5B-E354-17E9-F9D5-D0263F37628A}"/>
              </a:ext>
            </a:extLst>
          </p:cNvPr>
          <p:cNvSpPr>
            <a:spLocks noGrp="1"/>
          </p:cNvSpPr>
          <p:nvPr>
            <p:ph idx="3" sz="quarter" type="ftr"/>
          </p:nvPr>
        </p:nvSpPr>
        <p:spPr>
          <a:xfrm>
            <a:off x="2710774" y="4767263"/>
            <a:ext cx="3715966" cy="27384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accent2">
                    <a:lumMod val="50000"/>
                    <a:alpha val="80000"/>
                  </a:schemeClr>
                </a:solidFill>
              </a:defRPr>
            </a:lvl1pPr>
          </a:lstStyle>
          <a:p>
            <a:r>
              <a:rPr dirty="0" lang="en-US"/>
              <a:t>Introduction to Database Systems Modeling and Administration - C) 2025 </a:t>
            </a:r>
            <a:r>
              <a:rPr dirty="0" err="1" lang="en-US"/>
              <a:t>J.M.Reneau</a:t>
            </a:r>
            <a:r>
              <a:rPr dirty="0" lang="en-US"/>
              <a:t> Ph.D. -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hdr="0" sldNum="0"/>
  <p:txStyles>
    <p:titleStyle>
      <a:lvl1pPr algn="ctr" defTabSz="342900" eaLnBrk="1" hangingPunct="1" latinLnBrk="0" rtl="0">
        <a:spcBef>
          <a:spcPct val="0"/>
        </a:spcBef>
        <a:buNone/>
        <a:defRPr kern="1200" sz="33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algn="l" defTabSz="342900" eaLnBrk="1" hangingPunct="1" indent="-342900" latinLnBrk="0" marL="342900" rtl="0">
        <a:spcBef>
          <a:spcPct val="20000"/>
        </a:spcBef>
        <a:buFont typeface="Arial"/>
        <a:buChar char="•"/>
        <a:defRPr kern="1200" sz="240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indent="-342900" latinLnBrk="0" marL="685800" rtl="0">
        <a:spcBef>
          <a:spcPct val="20000"/>
        </a:spcBef>
        <a:buFont typeface="Arial"/>
        <a:buChar char="–"/>
        <a:defRPr kern="1200" sz="210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indent="-342900" latinLnBrk="0" marL="1028700" rtl="0">
        <a:spcBef>
          <a:spcPct val="20000"/>
        </a:spcBef>
        <a:buFont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indent="-342900" latinLnBrk="0" marL="1371600" rtl="0">
        <a:spcBef>
          <a:spcPct val="20000"/>
        </a:spcBef>
        <a:buFont typeface="Arial"/>
        <a:buChar char="–"/>
        <a:defRPr kern="1200" sz="150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indent="-342900" latinLnBrk="0" marL="1714500" rtl="0">
        <a:spcBef>
          <a:spcPct val="20000"/>
        </a:spcBef>
        <a:buFont typeface="Arial"/>
        <a:buChar char="»"/>
        <a:defRPr kern="1200" sz="150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indent="-342900" latinLnBrk="0" marL="20574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indent="-342900" latinLnBrk="0" marL="24003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indent="-342900" latinLnBrk="0" marL="27432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indent="-342900" latinLnBrk="0" marL="30861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342900" eaLnBrk="1" hangingPunct="1" latinLnBrk="0" marL="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latinLnBrk="0" marL="3429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latinLnBrk="0" marL="6858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latinLnBrk="0" marL="10287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latinLnBrk="0" marL="13716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latinLnBrk="0" marL="17145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latinLnBrk="0" marL="20574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latinLnBrk="0" marL="24003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latinLnBrk="0" marL="27432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6.png" 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3" Type="http://schemas.openxmlformats.org/officeDocument/2006/relationships/image" Target="../media/image8.png" /><Relationship Id="rId2" Type="http://schemas.openxmlformats.org/officeDocument/2006/relationships/image" Target="../media/image7.png" 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png" /></Relationships>
</file>

<file path=ppt/slides/_rels/slide1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png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.png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png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5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pPr lvl="0" indent="0" marL="0">
              <a:buNone/>
            </a:pPr>
            <a:r>
              <a:rPr/>
              <a:t>Chapter Six - Logical Data Model (LDM)</a:t>
            </a:r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371600" y="2914650"/>
            <a:ext cx="6400800" cy="1314450"/>
          </a:xfrm>
        </p:spPr>
        <p:txBody>
          <a:bodyPr/>
          <a:lstStyle/>
          <a:p>
            <a:pPr lvl="0" indent="0" marL="0">
              <a:buNone/>
            </a:pPr>
            <a:r>
              <a:rPr/>
              <a:t>Introduction to Database Systems Modeling and Administration</a:t>
            </a:r>
            <a:br/>
            <a:br/>
            <a:r>
              <a:rPr/>
              <a:t>James M. Reneau Ph.D.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2025-03-31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>
          <a:xfrm>
            <a:off x="2710774" y="4767263"/>
            <a:ext cx="3715966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  <a:alpha val="80000"/>
                  </a:schemeClr>
                </a:solidFill>
              </a:defRPr>
            </a:lvl1pPr>
          </a:lstStyle>
          <a:p>
            <a:r>
              <a:rPr dirty="0" lang="en-US"/>
              <a:t>Introduction to Database Systems Modeling and Administration - C) 2025 </a:t>
            </a:r>
            <a:r>
              <a:rPr dirty="0" err="1" lang="en-US"/>
              <a:t>J.M.Reneau</a:t>
            </a:r>
            <a:r>
              <a:rPr dirty="0" lang="en-US"/>
              <a:t> Ph.D. - ALL RIGHTS RESERVED</a:t>
            </a:r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Create Associative Entity to Resolve</a:t>
            </a:r>
          </a:p>
        </p:txBody>
      </p:sp>
      <p:pic>
        <p:nvPicPr>
          <p:cNvPr descr="../Diagrams/part_order_customer_ldm_with_foreign_key_VERT.drawio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47800" y="1193800"/>
            <a:ext cx="20447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457200" y="4076700"/>
            <a:ext cx="4038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LDM - Part Order Customer With Foreign Keys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/>
            <a:r>
              <a:rPr/>
              <a:t>Create a table in the middle.</a:t>
            </a:r>
          </a:p>
          <a:p>
            <a:pPr lvl="0"/>
            <a:r>
              <a:rPr/>
              <a:t>New entity will need a key:</a:t>
            </a:r>
          </a:p>
          <a:p>
            <a:pPr lvl="1" indent="-342900" marL="685800">
              <a:buAutoNum type="arabicPeriod"/>
            </a:pPr>
            <a:r>
              <a:rPr/>
              <a:t>concatenate the foreign keys,</a:t>
            </a:r>
          </a:p>
          <a:p>
            <a:pPr lvl="1" indent="-342900" marL="685800">
              <a:buAutoNum type="arabicPeriod"/>
            </a:pPr>
            <a:r>
              <a:rPr/>
              <a:t>choose attribute to use, or</a:t>
            </a:r>
          </a:p>
          <a:p>
            <a:pPr lvl="1" indent="-342900" marL="685800">
              <a:buAutoNum type="arabicPeriod"/>
            </a:pPr>
            <a:r>
              <a:rPr/>
              <a:t>add a surrogate key.</a:t>
            </a:r>
          </a:p>
          <a:p>
            <a:pPr lvl="0"/>
            <a:r>
              <a:rPr/>
              <a:t>Now ‘orderdetail’ connects.</a:t>
            </a:r>
          </a:p>
          <a:p>
            <a:pPr lvl="0"/>
            <a:r>
              <a:rPr/>
              <a:t>An “Event / Transaction Detail” type entity.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F0E717D-77EE-1957-8C53-CDFB4EA6350E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>
          <a:xfrm>
            <a:off x="2710774" y="4767263"/>
            <a:ext cx="3715966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  <a:alpha val="80000"/>
                  </a:schemeClr>
                </a:solidFill>
              </a:defRPr>
            </a:lvl1pPr>
          </a:lstStyle>
          <a:p>
            <a:r>
              <a:rPr dirty="0" lang="en-US"/>
              <a:t>Introduction to Database Systems Modeling and Administration - C) 2025 </a:t>
            </a:r>
            <a:r>
              <a:rPr dirty="0" err="1" lang="en-US"/>
              <a:t>J.M.Reneau</a:t>
            </a:r>
            <a:r>
              <a:rPr dirty="0" lang="en-US"/>
              <a:t> Ph.D. - ALL RIGHTS RESERVED</a:t>
            </a:r>
          </a:p>
        </p:txBody>
      </p:sp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Specialization Hierarchy in an ERD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Specialization “has a” or</a:t>
            </a:r>
          </a:p>
          <a:p>
            <a:pPr lvl="0"/>
            <a:r>
              <a:rPr/>
              <a:t>Generalization “is a”.</a:t>
            </a:r>
          </a:p>
          <a:p>
            <a:pPr lvl="0"/>
            <a:r>
              <a:rPr/>
              <a:t>Comes in Exclusive and Non-Exclusive.</a:t>
            </a:r>
          </a:p>
          <a:p>
            <a:pPr lvl="0"/>
            <a:r>
              <a:rPr/>
              <a:t>Drawn with a logical ‘or’ shape with an ‘X’ for exclusive.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03BCF26-A432-0B1E-CC1D-B572131833DD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>
          <a:xfrm>
            <a:off x="2710774" y="4767263"/>
            <a:ext cx="3715966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  <a:alpha val="80000"/>
                  </a:schemeClr>
                </a:solidFill>
              </a:defRPr>
            </a:lvl1pPr>
          </a:lstStyle>
          <a:p>
            <a:r>
              <a:rPr dirty="0" lang="en-US"/>
              <a:t>Introduction to Database Systems Modeling and Administration - C) 2025 </a:t>
            </a:r>
            <a:r>
              <a:rPr dirty="0" err="1" lang="en-US"/>
              <a:t>J.M.Reneau</a:t>
            </a:r>
            <a:r>
              <a:rPr dirty="0" lang="en-US"/>
              <a:t> Ph.D. - ALL RIGHTS RESERVED</a:t>
            </a:r>
          </a:p>
        </p:txBody>
      </p:sp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Specialization Hierarchy Shapes</a:t>
            </a:r>
          </a:p>
        </p:txBody>
      </p:sp>
      <p:pic>
        <p:nvPicPr>
          <p:cNvPr descr="../Diagrams/ERD_Specialization_inclusive.drawio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98600" y="1193800"/>
            <a:ext cx="19558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457200" y="4076700"/>
            <a:ext cx="4038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Non-Exclusive Specialization</a:t>
            </a:r>
          </a:p>
        </p:txBody>
      </p:sp>
      <p:pic>
        <p:nvPicPr>
          <p:cNvPr descr="../Diagrams/ERD_Specialization_exclusive.drawio.png" id="0" name="Picture 1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689600" y="1193800"/>
            <a:ext cx="19558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4648200" y="4076700"/>
            <a:ext cx="4038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Exclusive Specialization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F0E717D-77EE-1957-8C53-CDFB4EA6350E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>
          <a:xfrm>
            <a:off x="2710774" y="4767263"/>
            <a:ext cx="3715966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  <a:alpha val="80000"/>
                  </a:schemeClr>
                </a:solidFill>
              </a:defRPr>
            </a:lvl1pPr>
          </a:lstStyle>
          <a:p>
            <a:r>
              <a:rPr dirty="0" lang="en-US"/>
              <a:t>Introduction to Database Systems Modeling and Administration - C) 2025 </a:t>
            </a:r>
            <a:r>
              <a:rPr dirty="0" err="1" lang="en-US"/>
              <a:t>J.M.Reneau</a:t>
            </a:r>
            <a:r>
              <a:rPr dirty="0" lang="en-US"/>
              <a:t> Ph.D. - ALL RIGHTS RESERVED</a:t>
            </a:r>
          </a:p>
        </p:txBody>
      </p:sp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Specialization Hierarchy - Person Non Exclusive</a:t>
            </a:r>
          </a:p>
        </p:txBody>
      </p:sp>
      <p:pic>
        <p:nvPicPr>
          <p:cNvPr descr="../Diagrams/subtype_person_LDM.drawio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09800" y="1054100"/>
            <a:ext cx="47117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457200" y="39370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LDM Specialization Hierarchy - Person Non-Exclusive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03BCF26-A432-0B1E-CC1D-B572131833DD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>
          <a:xfrm>
            <a:off x="2710774" y="4767263"/>
            <a:ext cx="3715966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  <a:alpha val="80000"/>
                  </a:schemeClr>
                </a:solidFill>
              </a:defRPr>
            </a:lvl1pPr>
          </a:lstStyle>
          <a:p>
            <a:r>
              <a:rPr dirty="0" lang="en-US"/>
              <a:t>Introduction to Database Systems Modeling and Administration - C) 2025 </a:t>
            </a:r>
            <a:r>
              <a:rPr dirty="0" err="1" lang="en-US"/>
              <a:t>J.M.Reneau</a:t>
            </a:r>
            <a:r>
              <a:rPr dirty="0" lang="en-US"/>
              <a:t> Ph.D. - ALL RIGHTS RESERVED</a:t>
            </a:r>
          </a:p>
        </p:txBody>
      </p:sp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Specialization Hierarchy - Vehicle Exclusive</a:t>
            </a:r>
          </a:p>
        </p:txBody>
      </p:sp>
      <p:pic>
        <p:nvPicPr>
          <p:cNvPr descr="../Diagrams/person_vehicle_w_subtypes_LDM.drawio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768600" y="1054100"/>
            <a:ext cx="36195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457200" y="39370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LDM Specialization Hierarchy - Vehicle Type Exclusive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03BCF26-A432-0B1E-CC1D-B572131833DD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>
          <a:xfrm>
            <a:off x="2710774" y="4767263"/>
            <a:ext cx="3715966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  <a:alpha val="80000"/>
                  </a:schemeClr>
                </a:solidFill>
              </a:defRPr>
            </a:lvl1pPr>
          </a:lstStyle>
          <a:p>
            <a:r>
              <a:rPr dirty="0" lang="en-US"/>
              <a:t>Introduction to Database Systems Modeling and Administration - C) 2025 </a:t>
            </a:r>
            <a:r>
              <a:rPr dirty="0" err="1" lang="en-US"/>
              <a:t>J.M.Reneau</a:t>
            </a:r>
            <a:r>
              <a:rPr dirty="0" lang="en-US"/>
              <a:t> Ph.D. - ALL RIGHTS RESERVED</a:t>
            </a:r>
          </a:p>
        </p:txBody>
      </p:sp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Logical Data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Use the CDM and</a:t>
            </a:r>
          </a:p>
          <a:p>
            <a:pPr lvl="0"/>
            <a:r>
              <a:rPr/>
              <a:t>Entities with attributes and primary key.</a:t>
            </a:r>
          </a:p>
          <a:p>
            <a:pPr lvl="0"/>
            <a:r>
              <a:rPr/>
              <a:t>Add:</a:t>
            </a:r>
          </a:p>
          <a:p>
            <a:pPr lvl="1"/>
            <a:r>
              <a:rPr/>
              <a:t>Relationships between entities with crows beet to shpw cardinality,</a:t>
            </a:r>
          </a:p>
          <a:p>
            <a:pPr lvl="1"/>
            <a:r>
              <a:rPr/>
              <a:t>Foreign keys to connect entities,</a:t>
            </a:r>
          </a:p>
          <a:p>
            <a:pPr lvl="1"/>
            <a:r>
              <a:rPr/>
              <a:t>Eliminate many to many relationships, and</a:t>
            </a:r>
          </a:p>
          <a:p>
            <a:pPr lvl="1"/>
            <a:r>
              <a:rPr/>
              <a:t>Implement the specialization or generalization.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03BCF26-A432-0B1E-CC1D-B572131833DD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>
          <a:xfrm>
            <a:off x="2710774" y="4767263"/>
            <a:ext cx="3715966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  <a:alpha val="80000"/>
                  </a:schemeClr>
                </a:solidFill>
              </a:defRPr>
            </a:lvl1pPr>
          </a:lstStyle>
          <a:p>
            <a:r>
              <a:rPr dirty="0" lang="en-US"/>
              <a:t>Introduction to Database Systems Modeling and Administration - C) 2025 </a:t>
            </a:r>
            <a:r>
              <a:rPr dirty="0" err="1" lang="en-US"/>
              <a:t>J.M.Reneau</a:t>
            </a:r>
            <a:r>
              <a:rPr dirty="0" lang="en-US"/>
              <a:t> Ph.D. - ALL RIGHTS RESERVED</a:t>
            </a:r>
          </a:p>
        </p:txBody>
      </p:sp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Information Engineering (IE) ERD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IE diagram ERD is a common way to draw</a:t>
            </a:r>
          </a:p>
          <a:p>
            <a:pPr lvl="1"/>
            <a:r>
              <a:rPr/>
              <a:t>Logical Data Models (LDM), and</a:t>
            </a:r>
          </a:p>
          <a:p>
            <a:pPr lvl="1"/>
            <a:r>
              <a:rPr/>
              <a:t>Physical Data Models (PDM).</a:t>
            </a:r>
          </a:p>
          <a:p>
            <a:pPr lvl="0"/>
            <a:r>
              <a:rPr/>
              <a:t>Entities with attributes and keys from previous chapters.</a:t>
            </a:r>
          </a:p>
          <a:p>
            <a:pPr lvl="0"/>
            <a:r>
              <a:rPr/>
              <a:t>Lines with special line end symbols to define the cardinality of a relationship.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03BCF26-A432-0B1E-CC1D-B572131833DD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>
          <a:xfrm>
            <a:off x="2710774" y="4767263"/>
            <a:ext cx="3715966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  <a:alpha val="80000"/>
                  </a:schemeClr>
                </a:solidFill>
              </a:defRPr>
            </a:lvl1pPr>
          </a:lstStyle>
          <a:p>
            <a:r>
              <a:rPr dirty="0" lang="en-US"/>
              <a:t>Introduction to Database Systems Modeling and Administration - C) 2025 </a:t>
            </a:r>
            <a:r>
              <a:rPr dirty="0" err="1" lang="en-US"/>
              <a:t>J.M.Reneau</a:t>
            </a:r>
            <a:r>
              <a:rPr dirty="0" lang="en-US"/>
              <a:t> Ph.D. - ALL RIGHTS RESERVED</a:t>
            </a:r>
          </a:p>
        </p:txBody>
      </p:sp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IE AKA Crows Feet</a:t>
            </a:r>
          </a:p>
        </p:txBody>
      </p:sp>
      <p:pic>
        <p:nvPicPr>
          <p:cNvPr descr="../Diagrams/crowsfeet.drawio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78000" y="1054100"/>
            <a:ext cx="55880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457200" y="39370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The Four Line Ends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03BCF26-A432-0B1E-CC1D-B572131833DD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>
          <a:xfrm>
            <a:off x="2710774" y="4767263"/>
            <a:ext cx="3715966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  <a:alpha val="80000"/>
                  </a:schemeClr>
                </a:solidFill>
              </a:defRPr>
            </a:lvl1pPr>
          </a:lstStyle>
          <a:p>
            <a:r>
              <a:rPr dirty="0" lang="en-US"/>
              <a:t>Introduction to Database Systems Modeling and Administration - C) 2025 </a:t>
            </a:r>
            <a:r>
              <a:rPr dirty="0" err="1" lang="en-US"/>
              <a:t>J.M.Reneau</a:t>
            </a:r>
            <a:r>
              <a:rPr dirty="0" lang="en-US"/>
              <a:t> Ph.D. - ALL RIGHTS RESERVED</a:t>
            </a:r>
          </a:p>
        </p:txBody>
      </p: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IE Relationships with Crows Feet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/>
            <a:r>
              <a:rPr/>
              <a:t>One symbol on each end of a relationship.</a:t>
            </a:r>
          </a:p>
          <a:p>
            <a:pPr lvl="0"/>
            <a:r>
              <a:rPr/>
              <a:t>An optional description of the relationship.</a:t>
            </a:r>
          </a:p>
          <a:p>
            <a:pPr lvl="0"/>
            <a:r>
              <a:rPr/>
              <a:t>This diagram can be read:</a:t>
            </a:r>
          </a:p>
          <a:p>
            <a:pPr lvl="1"/>
            <a:r>
              <a:rPr/>
              <a:t>an animal is one and only one species and</a:t>
            </a:r>
          </a:p>
          <a:p>
            <a:pPr lvl="1"/>
            <a:r>
              <a:rPr/>
              <a:t>a species may have zero or more animals.</a:t>
            </a:r>
          </a:p>
        </p:txBody>
      </p:sp>
      <p:pic>
        <p:nvPicPr>
          <p:cNvPr descr="../Diagrams/animal_species_ldm_without_foreign_key.drawio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956300" y="1193800"/>
            <a:ext cx="14224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4648200" y="4076700"/>
            <a:ext cx="4038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Animal Species with Relationship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F0E717D-77EE-1957-8C53-CDFB4EA6350E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>
          <a:xfrm>
            <a:off x="2710774" y="4767263"/>
            <a:ext cx="3715966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  <a:alpha val="80000"/>
                  </a:schemeClr>
                </a:solidFill>
              </a:defRPr>
            </a:lvl1pPr>
          </a:lstStyle>
          <a:p>
            <a:r>
              <a:rPr dirty="0" lang="en-US"/>
              <a:t>Introduction to Database Systems Modeling and Administration - C) 2025 </a:t>
            </a:r>
            <a:r>
              <a:rPr dirty="0" err="1" lang="en-US"/>
              <a:t>J.M.Reneau</a:t>
            </a:r>
            <a:r>
              <a:rPr dirty="0" lang="en-US"/>
              <a:t> Ph.D. - ALL RIGHTS RESERVED</a:t>
            </a:r>
          </a:p>
        </p:txBody>
      </p:sp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LDM</a:t>
            </a:r>
          </a:p>
        </p:txBody>
      </p:sp>
      <p:pic>
        <p:nvPicPr>
          <p:cNvPr descr="../Diagrams/part_order_customer_ldm_without_foreign_key_with_explain.drawio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1104900"/>
            <a:ext cx="8229600" cy="2768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457200" y="39370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Part Order Customer with Relationships Explained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03BCF26-A432-0B1E-CC1D-B572131833DD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>
          <a:xfrm>
            <a:off x="2710774" y="4767263"/>
            <a:ext cx="3715966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  <a:alpha val="80000"/>
                  </a:schemeClr>
                </a:solidFill>
              </a:defRPr>
            </a:lvl1pPr>
          </a:lstStyle>
          <a:p>
            <a:r>
              <a:rPr dirty="0" lang="en-US"/>
              <a:t>Introduction to Database Systems Modeling and Administration - C) 2025 </a:t>
            </a:r>
            <a:r>
              <a:rPr dirty="0" err="1" lang="en-US"/>
              <a:t>J.M.Reneau</a:t>
            </a:r>
            <a:r>
              <a:rPr dirty="0" lang="en-US"/>
              <a:t> Ph.D. - ALL RIGHTS RESERVED</a:t>
            </a:r>
          </a:p>
        </p:txBody>
      </p:sp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Foreign Key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To implement a one-to-one or one-to-many relationship:</a:t>
            </a:r>
          </a:p>
          <a:p>
            <a:pPr lvl="1"/>
            <a:r>
              <a:rPr/>
              <a:t>primary key of the “one” table on the “many” table.</a:t>
            </a:r>
          </a:p>
          <a:p>
            <a:pPr lvl="0"/>
            <a:r>
              <a:rPr/>
              <a:t>This is called a </a:t>
            </a:r>
            <a:r>
              <a:rPr b="1"/>
              <a:t>foreign key</a:t>
            </a:r>
            <a:r>
              <a:rPr/>
              <a:t>.</a:t>
            </a:r>
          </a:p>
          <a:p>
            <a:pPr lvl="0"/>
            <a:r>
              <a:rPr/>
              <a:t>On our ERDs it will be marked with an ‘(FK)’ .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03BCF26-A432-0B1E-CC1D-B572131833DD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>
          <a:xfrm>
            <a:off x="2710774" y="4767263"/>
            <a:ext cx="3715966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  <a:alpha val="80000"/>
                  </a:schemeClr>
                </a:solidFill>
              </a:defRPr>
            </a:lvl1pPr>
          </a:lstStyle>
          <a:p>
            <a:r>
              <a:rPr dirty="0" lang="en-US"/>
              <a:t>Introduction to Database Systems Modeling and Administration - C) 2025 </a:t>
            </a:r>
            <a:r>
              <a:rPr dirty="0" err="1" lang="en-US"/>
              <a:t>J.M.Reneau</a:t>
            </a:r>
            <a:r>
              <a:rPr dirty="0" lang="en-US"/>
              <a:t> Ph.D. - ALL RIGHTS RESERVED</a:t>
            </a:r>
          </a:p>
        </p:txBody>
      </p:sp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Foreign Key on LDM</a:t>
            </a:r>
          </a:p>
        </p:txBody>
      </p:sp>
      <p:pic>
        <p:nvPicPr>
          <p:cNvPr descr="../Diagrams/animal_species_ldm_with_foreign_key.drawio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911600" y="1054100"/>
            <a:ext cx="13208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457200" y="39370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LDM - Animal Species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03BCF26-A432-0B1E-CC1D-B572131833DD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>
          <a:xfrm>
            <a:off x="2710774" y="4767263"/>
            <a:ext cx="3715966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  <a:alpha val="80000"/>
                  </a:schemeClr>
                </a:solidFill>
              </a:defRPr>
            </a:lvl1pPr>
          </a:lstStyle>
          <a:p>
            <a:r>
              <a:rPr dirty="0" lang="en-US"/>
              <a:t>Introduction to Database Systems Modeling and Administration - C) 2025 </a:t>
            </a:r>
            <a:r>
              <a:rPr dirty="0" err="1" lang="en-US"/>
              <a:t>J.M.Reneau</a:t>
            </a:r>
            <a:r>
              <a:rPr dirty="0" lang="en-US"/>
              <a:t> Ph.D. - ALL RIGHTS RESERVED</a:t>
            </a:r>
          </a:p>
        </p:txBody>
      </p:sp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Many-to-Many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/>
            <a:r>
              <a:rPr/>
              <a:t>Part has a many-to-many relationship to order</a:t>
            </a:r>
          </a:p>
          <a:p>
            <a:pPr lvl="0"/>
            <a:r>
              <a:rPr/>
              <a:t>Problems:</a:t>
            </a:r>
          </a:p>
          <a:p>
            <a:pPr lvl="1"/>
            <a:r>
              <a:rPr/>
              <a:t>Where do we put the foreign keys?</a:t>
            </a:r>
          </a:p>
          <a:p>
            <a:pPr lvl="1"/>
            <a:r>
              <a:rPr/>
              <a:t>Where do we put the quantity ordered?</a:t>
            </a:r>
          </a:p>
          <a:p>
            <a:pPr lvl="0"/>
            <a:r>
              <a:rPr/>
              <a:t>Are we missing an entity?</a:t>
            </a:r>
          </a:p>
        </p:txBody>
      </p:sp>
      <p:pic>
        <p:nvPicPr>
          <p:cNvPr descr="../Diagrams/part_order_customer_ldm_without_foreign_key_VERT.drawio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59500" y="1193800"/>
            <a:ext cx="10160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F0E717D-77EE-1957-8C53-CDFB4EA6350E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>
          <a:xfrm>
            <a:off x="2710774" y="4767263"/>
            <a:ext cx="3715966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  <a:alpha val="80000"/>
                  </a:schemeClr>
                </a:solidFill>
              </a:defRPr>
            </a:lvl1pPr>
          </a:lstStyle>
          <a:p>
            <a:r>
              <a:rPr dirty="0" lang="en-US"/>
              <a:t>Introduction to Database Systems Modeling and Administration - C) 2025 </a:t>
            </a:r>
            <a:r>
              <a:rPr dirty="0" err="1" lang="en-US"/>
              <a:t>J.M.Reneau</a:t>
            </a:r>
            <a:r>
              <a:rPr dirty="0" lang="en-US"/>
              <a:t> Ph.D. - ALL RIGHTS RESERVED</a:t>
            </a: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ase" id="{C9921043-E6E9-4AF8-A1F3-C74159AB354A}" vid="{3A885E52-B674-4A31-8047-BC95A35CB0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142</Words>
  <Application>Microsoft Office PowerPoint</Application>
  <PresentationFormat>On-screen Show (16:9)</PresentationFormat>
  <Paragraphs>18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Six - Logical Data Model (LDM)</dc:title>
  <dc:creator>James M. Reneau Ph.D.</dc:creator>
  <cp:keywords>database, relational database, mysql, sqlite, mssql, sql server, normalization</cp:keywords>
  <dcterms:created xsi:type="dcterms:W3CDTF">2025-03-31T18:22:07Z</dcterms:created>
  <dcterms:modified xsi:type="dcterms:W3CDTF">2025-03-31T18:22:07Z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lock-headings">
    <vt:lpwstr>True</vt:lpwstr>
  </property>
  <property fmtid="{D5CDD505-2E9C-101B-9397-08002B2CF9AE}" pid="3" name="date">
    <vt:lpwstr>2025-03-31</vt:lpwstr>
  </property>
  <property fmtid="{D5CDD505-2E9C-101B-9397-08002B2CF9AE}" pid="4" name="subtitle">
    <vt:lpwstr>Introduction to Database Systems Modeling and Administration</vt:lpwstr>
  </property>
</Properties>
</file>