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Override PartName="/docProps/app.xml" ContentType="application/vnd.openxmlformats-officedocument.extended-properties+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custom.xml" ContentType="application/vnd.openxmlformats-officedocument.custom-properties+xml"/>
  <Override PartName="/ppt/presentation.xml" ContentType="application/vnd.openxmlformats-officedocument.presentationml.presentation.main+xml"/>
  <Override PartName="/ppt/viewProps.xml" ContentType="application/vnd.openxmlformats-officedocument.presentationml.viewPro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Types>
</file>

<file path=_rels/.rels><?xml version="1.0" encoding="UTF-8"?><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package/2006/relationships/metadata/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p="http://schemas.openxmlformats.org/presentationml/2006/main" xmlns:r="http://schemas.openxmlformats.org/officeDocument/2006/relationships" autoCompressPictures="0"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5143500" type="screen16x9"/>
  <p:notesSz cx="6858000" cy="9144000"/>
  <p:defaultTextStyle>
    <a:defPPr>
      <a:defRPr lang="en-US"/>
    </a:defPPr>
    <a:lvl1pPr algn="l" defTabSz="457200" eaLnBrk="1" hangingPunct="1" latinLnBrk="0" marL="0" rtl="0">
      <a:defRPr kern="1200" sz="1800">
        <a:solidFill>
          <a:schemeClr val="tx1"/>
        </a:solidFill>
        <a:latin typeface="+mn-lt"/>
        <a:ea typeface="+mn-ea"/>
        <a:cs typeface="+mn-cs"/>
      </a:defRPr>
    </a:lvl1pPr>
    <a:lvl2pPr algn="l" defTabSz="457200" eaLnBrk="1" hangingPunct="1" latinLnBrk="0" marL="457200" rtl="0">
      <a:defRPr kern="1200" sz="1800">
        <a:solidFill>
          <a:schemeClr val="tx1"/>
        </a:solidFill>
        <a:latin typeface="+mn-lt"/>
        <a:ea typeface="+mn-ea"/>
        <a:cs typeface="+mn-cs"/>
      </a:defRPr>
    </a:lvl2pPr>
    <a:lvl3pPr algn="l" defTabSz="457200" eaLnBrk="1" hangingPunct="1" latinLnBrk="0" marL="914400" rtl="0">
      <a:defRPr kern="1200" sz="1800">
        <a:solidFill>
          <a:schemeClr val="tx1"/>
        </a:solidFill>
        <a:latin typeface="+mn-lt"/>
        <a:ea typeface="+mn-ea"/>
        <a:cs typeface="+mn-cs"/>
      </a:defRPr>
    </a:lvl3pPr>
    <a:lvl4pPr algn="l" defTabSz="457200" eaLnBrk="1" hangingPunct="1" latinLnBrk="0" marL="1371600" rtl="0">
      <a:defRPr kern="1200" sz="1800">
        <a:solidFill>
          <a:schemeClr val="tx1"/>
        </a:solidFill>
        <a:latin typeface="+mn-lt"/>
        <a:ea typeface="+mn-ea"/>
        <a:cs typeface="+mn-cs"/>
      </a:defRPr>
    </a:lvl4pPr>
    <a:lvl5pPr algn="l" defTabSz="457200" eaLnBrk="1" hangingPunct="1" latinLnBrk="0" marL="1828800" rtl="0">
      <a:defRPr kern="1200" sz="1800">
        <a:solidFill>
          <a:schemeClr val="tx1"/>
        </a:solidFill>
        <a:latin typeface="+mn-lt"/>
        <a:ea typeface="+mn-ea"/>
        <a:cs typeface="+mn-cs"/>
      </a:defRPr>
    </a:lvl5pPr>
    <a:lvl6pPr algn="l" defTabSz="457200" eaLnBrk="1" hangingPunct="1" latinLnBrk="0" marL="2286000" rtl="0">
      <a:defRPr kern="1200" sz="1800">
        <a:solidFill>
          <a:schemeClr val="tx1"/>
        </a:solidFill>
        <a:latin typeface="+mn-lt"/>
        <a:ea typeface="+mn-ea"/>
        <a:cs typeface="+mn-cs"/>
      </a:defRPr>
    </a:lvl6pPr>
    <a:lvl7pPr algn="l" defTabSz="457200" eaLnBrk="1" hangingPunct="1" latinLnBrk="0" marL="2743200" rtl="0">
      <a:defRPr kern="1200" sz="1800">
        <a:solidFill>
          <a:schemeClr val="tx1"/>
        </a:solidFill>
        <a:latin typeface="+mn-lt"/>
        <a:ea typeface="+mn-ea"/>
        <a:cs typeface="+mn-cs"/>
      </a:defRPr>
    </a:lvl7pPr>
    <a:lvl8pPr algn="l" defTabSz="457200" eaLnBrk="1" hangingPunct="1" latinLnBrk="0" marL="3200400" rtl="0">
      <a:defRPr kern="1200" sz="1800">
        <a:solidFill>
          <a:schemeClr val="tx1"/>
        </a:solidFill>
        <a:latin typeface="+mn-lt"/>
        <a:ea typeface="+mn-ea"/>
        <a:cs typeface="+mn-cs"/>
      </a:defRPr>
    </a:lvl8pPr>
    <a:lvl9pPr algn="l" defTabSz="457200" eaLnBrk="1" hangingPunct="1" latinLnBrk="0" marL="3657600" rtl="0">
      <a:defRPr kern="1200"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p="http://schemas.openxmlformats.org/presentationml/2006/main" xmlns:r="http://schemas.openxmlformats.org/officeDocument/2006/relationships">
  <p:normalViewPr>
    <p:restoredLeft autoAdjust="0" sz="15643"/>
    <p:restoredTop autoAdjust="0" sz="94694"/>
  </p:normalViewPr>
  <p:slideViewPr>
    <p:cSldViewPr snapToGrid="0" snapToObjects="1">
      <p:cViewPr varScale="1">
        <p:scale>
          <a:sx d="100" n="137"/>
          <a:sy d="100" n="137"/>
        </p:scale>
        <p:origin x="144" y="288"/>
      </p:cViewPr>
      <p:guideLst>
        <p:guide orient="horz" pos="1620"/>
        <p:guide pos="2880"/>
      </p:guideLst>
    </p:cSldViewPr>
  </p:slideViewPr>
  <p:outlineViewPr>
    <p:cViewPr>
      <p:scale>
        <a:sx d="100" n="33"/>
        <a:sy d="100" n="33"/>
      </p:scale>
      <p:origin x="0" y="0"/>
    </p:cViewPr>
  </p:outlineViewPr>
  <p:notesTextViewPr>
    <p:cViewPr>
      <p:scale>
        <a:sx d="100" n="100"/>
        <a:sy d="100" n="100"/>
      </p:scale>
      <p:origin x="0" y="0"/>
    </p:cViewPr>
  </p:notesTextViewPr>
  <p:gridSpacing cx="76200" cy="76200"/>
</p:viewPr>
</file>

<file path=ppt/_rels/presentation.xml.rels><?xml version="1.0" encoding="UTF-8"?><Relationships xmlns="http://schemas.openxmlformats.org/package/2006/relationships"><Relationship Id="rId2" Type="http://schemas.openxmlformats.org/officeDocument/2006/relationships/slide" Target="slides/slide1.xml" /><Relationship Id="rId3" Type="http://schemas.openxmlformats.org/officeDocument/2006/relationships/slide" Target="slides/slide2.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slide" Target="slides/slide13.xml" /><Relationship Id="rId15" Type="http://schemas.openxmlformats.org/officeDocument/2006/relationships/slide" Target="slides/slide14.xml" /><Relationship Id="rId16" Type="http://schemas.openxmlformats.org/officeDocument/2006/relationships/slide" Target="slides/slide15.xml" /><Relationship Id="rId17" Type="http://schemas.openxmlformats.org/officeDocument/2006/relationships/slide" Target="slides/slide16.xml" /><Relationship Id="rId18" Type="http://schemas.openxmlformats.org/officeDocument/2006/relationships/slide" Target="slides/slide17.xml" /><Relationship Id="rId19" Type="http://schemas.openxmlformats.org/officeDocument/2006/relationships/slide" Target="slides/slide18.xml" /><Relationship Id="rId20" Type="http://schemas.openxmlformats.org/officeDocument/2006/relationships/slide" Target="slides/slide19.xml" /><Relationship Id="rId21" Type="http://schemas.openxmlformats.org/officeDocument/2006/relationships/slide" Target="slides/slide20.xml" /><Relationship Id="rId22" Type="http://schemas.openxmlformats.org/officeDocument/2006/relationships/slide" Target="slides/slide21.xml" /><Relationship Id="rId23" Type="http://schemas.openxmlformats.org/officeDocument/2006/relationships/slide" Target="slides/slide22.xml" /><Relationship Id="rId24" Type="http://schemas.openxmlformats.org/officeDocument/2006/relationships/slide" Target="slides/slide23.xml" /><Relationship Id="rId25" Type="http://schemas.openxmlformats.org/officeDocument/2006/relationships/slide" Target="slides/slide24.xml" /><Relationship Id="rId26" Type="http://schemas.openxmlformats.org/officeDocument/2006/relationships/slide" Target="slides/slide25.xml" /><Relationship Id="rId28" Type="http://schemas.openxmlformats.org/officeDocument/2006/relationships/viewProps" Target="viewProps.xml" /><Relationship Id="rId27" Type="http://schemas.openxmlformats.org/officeDocument/2006/relationships/presProps" Target="presProps.xml" /><Relationship Id="rId1" Type="http://schemas.openxmlformats.org/officeDocument/2006/relationships/slideMaster" Target="slideMasters/slideMaster1.xml" /><Relationship Id="rId30" Type="http://schemas.openxmlformats.org/officeDocument/2006/relationships/tableStyles" Target="tableStyles.xml" /><Relationship Id="rId29"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lvl1pPr>
              <a:defRPr>
                <a:solidFill>
                  <a:schemeClr val="accent2">
                    <a:lumMod val="50000"/>
                  </a:schemeClr>
                </a:solidFill>
              </a:defRPr>
            </a:lvl1pPr>
          </a:lstStyle>
          <a:p>
            <a:r>
              <a:rPr lang="en-US" dirty="0"/>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accent2">
                    <a:lumMod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2883C56C-BA10-4529-B509-94C48D8B8FC4}" type="datetime1">
              <a:rPr lang="en-US" smtClean="0"/>
              <a:t>3/31/2025</a:t>
            </a:fld>
            <a:endParaRPr lang="en-US"/>
          </a:p>
        </p:txBody>
      </p:sp>
      <p:sp>
        <p:nvSpPr>
          <p:cNvPr id="5" name="Footer Placeholder 4"/>
          <p:cNvSpPr>
            <a:spLocks noGrp="1"/>
          </p:cNvSpPr>
          <p:nvPr>
            <p:ph type="ftr" sz="quarter" idx="11"/>
          </p:nvPr>
        </p:nvSpPr>
        <p:spPr>
          <a:xfrm>
            <a:off x="2710774" y="4767263"/>
            <a:ext cx="3715966" cy="273844"/>
          </a:xfrm>
          <a:prstGeom prst="rect">
            <a:avLst/>
          </a:prstGeom>
        </p:spPr>
        <p:txBody>
          <a:bodyPr/>
          <a:lstStyle>
            <a:lvl1pPr>
              <a:defRPr>
                <a:solidFill>
                  <a:schemeClr val="accent2">
                    <a:lumMod val="50000"/>
                    <a:alpha val="80000"/>
                  </a:schemeClr>
                </a:solidFill>
              </a:defRPr>
            </a:lvl1pPr>
          </a:lstStyle>
          <a:p>
            <a:r>
              <a:rPr lang="en-US" dirty="0"/>
              <a:t>Introduction to Database Systems Modeling and Administration - C) 2025 </a:t>
            </a:r>
            <a:r>
              <a:rPr lang="en-US" dirty="0" err="1"/>
              <a:t>J.M.Reneau</a:t>
            </a:r>
            <a:r>
              <a:rPr lang="en-US" dirty="0"/>
              <a:t> Ph.D. - ALL RIGHTS RESERVED</a:t>
            </a:r>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1444357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EDE856-C4A8-49F4-A2EE-51E1E635A565}" type="datetime1">
              <a:rPr lang="en-US" smtClean="0"/>
              <a:t>3/31/2025</a:t>
            </a:fld>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
        <p:nvSpPr>
          <p:cNvPr id="7" name="Footer Placeholder 4">
            <a:extLst>
              <a:ext uri="{FF2B5EF4-FFF2-40B4-BE49-F238E27FC236}">
                <a16:creationId xmlns:a16="http://schemas.microsoft.com/office/drawing/2014/main" id="{F6026F13-C5BE-ABC9-D36E-0B410FA7853F}"/>
              </a:ext>
            </a:extLst>
          </p:cNvPr>
          <p:cNvSpPr>
            <a:spLocks noGrp="1"/>
          </p:cNvSpPr>
          <p:nvPr>
            <p:ph type="ftr" sz="quarter" idx="11"/>
          </p:nvPr>
        </p:nvSpPr>
        <p:spPr>
          <a:xfrm>
            <a:off x="2710774" y="4767263"/>
            <a:ext cx="3715966" cy="273844"/>
          </a:xfrm>
          <a:prstGeom prst="rect">
            <a:avLst/>
          </a:prstGeom>
        </p:spPr>
        <p:txBody>
          <a:bodyPr/>
          <a:lstStyle/>
          <a:p>
            <a:r>
              <a:rPr lang="en-US" dirty="0"/>
              <a:t>Introduction to Database Systems Modeling and Administration - C) 2025 </a:t>
            </a:r>
            <a:r>
              <a:rPr lang="en-US" dirty="0" err="1"/>
              <a:t>J.M.Reneau</a:t>
            </a:r>
            <a:r>
              <a:rPr lang="en-US" dirty="0"/>
              <a:t> Ph.D. - ALL RIGHTS RESERVED</a:t>
            </a:r>
          </a:p>
        </p:txBody>
      </p:sp>
    </p:spTree>
    <p:extLst>
      <p:ext uri="{BB962C8B-B14F-4D97-AF65-F5344CB8AC3E}">
        <p14:creationId xmlns:p14="http://schemas.microsoft.com/office/powerpoint/2010/main" val="313914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2B1594-1D3B-41DA-81E7-1E8F57637E9A}" type="datetime1">
              <a:rPr lang="en-US" smtClean="0"/>
              <a:t>3/31/2025</a:t>
            </a:fld>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
        <p:nvSpPr>
          <p:cNvPr id="7" name="Footer Placeholder 4">
            <a:extLst>
              <a:ext uri="{FF2B5EF4-FFF2-40B4-BE49-F238E27FC236}">
                <a16:creationId xmlns:a16="http://schemas.microsoft.com/office/drawing/2014/main" id="{AF07A2FF-A8FA-DED8-BCD3-4070D08BA8EE}"/>
              </a:ext>
            </a:extLst>
          </p:cNvPr>
          <p:cNvSpPr>
            <a:spLocks noGrp="1"/>
          </p:cNvSpPr>
          <p:nvPr>
            <p:ph type="ftr" sz="quarter" idx="11"/>
          </p:nvPr>
        </p:nvSpPr>
        <p:spPr>
          <a:xfrm>
            <a:off x="2710774" y="4767263"/>
            <a:ext cx="3715966" cy="273844"/>
          </a:xfrm>
          <a:prstGeom prst="rect">
            <a:avLst/>
          </a:prstGeom>
        </p:spPr>
        <p:txBody>
          <a:bodyPr/>
          <a:lstStyle/>
          <a:p>
            <a:r>
              <a:rPr lang="en-US" dirty="0"/>
              <a:t>Introduction to Database Systems Modeling and Administration - C) 2025 </a:t>
            </a:r>
            <a:r>
              <a:rPr lang="en-US" dirty="0" err="1"/>
              <a:t>J.M.Reneau</a:t>
            </a:r>
            <a:r>
              <a:rPr lang="en-US" dirty="0"/>
              <a:t> Ph.D. - ALL RIGHTS RESERVED</a:t>
            </a:r>
          </a:p>
        </p:txBody>
      </p:sp>
    </p:spTree>
    <p:extLst>
      <p:ext uri="{BB962C8B-B14F-4D97-AF65-F5344CB8AC3E}">
        <p14:creationId xmlns:p14="http://schemas.microsoft.com/office/powerpoint/2010/main" val="2581529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lumMod val="50000"/>
                  </a:schemeClr>
                </a:solidFill>
              </a:defRPr>
            </a:lvl1pPr>
          </a:lstStyle>
          <a:p>
            <a:r>
              <a:rPr lang="en-US" dirty="0"/>
              <a:t>Click to edit Master title style</a:t>
            </a:r>
          </a:p>
        </p:txBody>
      </p:sp>
      <p:sp>
        <p:nvSpPr>
          <p:cNvPr id="3" name="Content Placeholder 2"/>
          <p:cNvSpPr>
            <a:spLocks noGrp="1"/>
          </p:cNvSpPr>
          <p:nvPr>
            <p:ph idx="1"/>
          </p:nvPr>
        </p:nvSpPr>
        <p:spPr>
          <a:xfrm>
            <a:off x="457200" y="1063229"/>
            <a:ext cx="8229600" cy="3394472"/>
          </a:xfrm>
        </p:spPr>
        <p:txBody>
          <a:bodyPr>
            <a:normAutofit/>
          </a:bodyPr>
          <a:lstStyle>
            <a:lvl1pPr>
              <a:defRPr sz="2000"/>
            </a:lvl1pPr>
            <a:lvl2pPr>
              <a:defRPr sz="2000"/>
            </a:lvl2pPr>
            <a:lvl3pPr>
              <a:defRPr sz="2000"/>
            </a:lvl3pPr>
            <a:lvl4pPr>
              <a:defRPr sz="2000"/>
            </a:lvl4pPr>
            <a:lvl5pPr>
              <a:defRPr sz="2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766E0C1D-B607-4B0A-8CE4-E910E30E8A28}" type="datetime1">
              <a:rPr lang="en-US" smtClean="0"/>
              <a:t>3/31/2025</a:t>
            </a:fld>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
        <p:nvSpPr>
          <p:cNvPr id="7" name="Footer Placeholder 4">
            <a:extLst>
              <a:ext uri="{FF2B5EF4-FFF2-40B4-BE49-F238E27FC236}">
                <a16:creationId xmlns:a16="http://schemas.microsoft.com/office/drawing/2014/main" id="{803BCF26-A432-0B1E-CC1D-B572131833DD}"/>
              </a:ext>
            </a:extLst>
          </p:cNvPr>
          <p:cNvSpPr>
            <a:spLocks noGrp="1"/>
          </p:cNvSpPr>
          <p:nvPr>
            <p:ph type="ftr" sz="quarter" idx="11"/>
          </p:nvPr>
        </p:nvSpPr>
        <p:spPr>
          <a:xfrm>
            <a:off x="2710774" y="4767263"/>
            <a:ext cx="3715966" cy="273844"/>
          </a:xfrm>
          <a:prstGeom prst="rect">
            <a:avLst/>
          </a:prstGeom>
        </p:spPr>
        <p:txBody>
          <a:bodyPr/>
          <a:lstStyle>
            <a:lvl1pPr>
              <a:defRPr>
                <a:solidFill>
                  <a:schemeClr val="accent2">
                    <a:lumMod val="50000"/>
                    <a:alpha val="80000"/>
                  </a:schemeClr>
                </a:solidFill>
              </a:defRPr>
            </a:lvl1pPr>
          </a:lstStyle>
          <a:p>
            <a:r>
              <a:rPr lang="en-US" dirty="0"/>
              <a:t>Introduction to Database Systems Modeling and Administration - C) 2025 </a:t>
            </a:r>
            <a:r>
              <a:rPr lang="en-US" dirty="0" err="1"/>
              <a:t>J.M.Reneau</a:t>
            </a:r>
            <a:r>
              <a:rPr lang="en-US" dirty="0"/>
              <a:t> Ph.D. - ALL RIGHTS RESERVED</a:t>
            </a:r>
          </a:p>
        </p:txBody>
      </p:sp>
    </p:spTree>
    <p:extLst>
      <p:ext uri="{BB962C8B-B14F-4D97-AF65-F5344CB8AC3E}">
        <p14:creationId xmlns:p14="http://schemas.microsoft.com/office/powerpoint/2010/main" val="338346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solidFill>
                  <a:schemeClr val="accent2">
                    <a:lumMod val="50000"/>
                  </a:schemeClr>
                </a:solidFill>
              </a:defRPr>
            </a:lvl1pPr>
          </a:lstStyle>
          <a:p>
            <a:r>
              <a:rPr lang="en-US" dirty="0"/>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solidFill>
                  <a:schemeClr val="accent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50CC744D-8A61-489C-ADF2-A4C14F7DF351}" type="datetime1">
              <a:rPr lang="en-US" smtClean="0"/>
              <a:t>3/31/2025</a:t>
            </a:fld>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
        <p:nvSpPr>
          <p:cNvPr id="7" name="Footer Placeholder 4">
            <a:extLst>
              <a:ext uri="{FF2B5EF4-FFF2-40B4-BE49-F238E27FC236}">
                <a16:creationId xmlns:a16="http://schemas.microsoft.com/office/drawing/2014/main" id="{C6F43349-6663-3A49-B88C-37BF494CDE36}"/>
              </a:ext>
            </a:extLst>
          </p:cNvPr>
          <p:cNvSpPr>
            <a:spLocks noGrp="1"/>
          </p:cNvSpPr>
          <p:nvPr>
            <p:ph type="ftr" sz="quarter" idx="11"/>
          </p:nvPr>
        </p:nvSpPr>
        <p:spPr>
          <a:xfrm>
            <a:off x="2710774" y="4767263"/>
            <a:ext cx="3715966" cy="273844"/>
          </a:xfrm>
          <a:prstGeom prst="rect">
            <a:avLst/>
          </a:prstGeom>
        </p:spPr>
        <p:txBody>
          <a:bodyPr/>
          <a:lstStyle>
            <a:lvl1pPr>
              <a:defRPr>
                <a:solidFill>
                  <a:schemeClr val="accent2">
                    <a:lumMod val="50000"/>
                    <a:alpha val="80000"/>
                  </a:schemeClr>
                </a:solidFill>
              </a:defRPr>
            </a:lvl1pPr>
          </a:lstStyle>
          <a:p>
            <a:r>
              <a:rPr lang="en-US" dirty="0"/>
              <a:t>Introduction to Database Systems Modeling and Administration - C) 2025 </a:t>
            </a:r>
            <a:r>
              <a:rPr lang="en-US" dirty="0" err="1"/>
              <a:t>J.M.Reneau</a:t>
            </a:r>
            <a:r>
              <a:rPr lang="en-US" dirty="0"/>
              <a:t> Ph.D. - ALL RIGHTS RESERVED</a:t>
            </a:r>
          </a:p>
        </p:txBody>
      </p:sp>
    </p:spTree>
    <p:extLst>
      <p:ext uri="{BB962C8B-B14F-4D97-AF65-F5344CB8AC3E}">
        <p14:creationId xmlns:p14="http://schemas.microsoft.com/office/powerpoint/2010/main" val="1073069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lumMod val="50000"/>
                  </a:schemeClr>
                </a:solidFill>
              </a:defRPr>
            </a:lvl1pPr>
          </a:lstStyle>
          <a:p>
            <a:r>
              <a:rPr lang="en-US" dirty="0"/>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5A2DB4C5-6D1F-47D5-957E-979BCBC45E2B}" type="datetime1">
              <a:rPr lang="en-US" smtClean="0"/>
              <a:t>3/31/2025</a:t>
            </a:fld>
            <a:endParaRPr lang="en-US"/>
          </a:p>
        </p:txBody>
      </p:sp>
      <p:sp>
        <p:nvSpPr>
          <p:cNvPr id="7" name="Slide Number Placeholder 6"/>
          <p:cNvSpPr>
            <a:spLocks noGrp="1"/>
          </p:cNvSpPr>
          <p:nvPr>
            <p:ph type="sldNum" sz="quarter" idx="12"/>
          </p:nvPr>
        </p:nvSpPr>
        <p:spPr/>
        <p:txBody>
          <a:bodyPr/>
          <a:lstStyle/>
          <a:p>
            <a:fld id="{C5EF2332-01BF-834F-8236-50238282D533}" type="slidenum">
              <a:rPr lang="en-US" smtClean="0"/>
              <a:t>‹#›</a:t>
            </a:fld>
            <a:endParaRPr lang="en-US"/>
          </a:p>
        </p:txBody>
      </p:sp>
      <p:sp>
        <p:nvSpPr>
          <p:cNvPr id="8" name="Footer Placeholder 4">
            <a:extLst>
              <a:ext uri="{FF2B5EF4-FFF2-40B4-BE49-F238E27FC236}">
                <a16:creationId xmlns:a16="http://schemas.microsoft.com/office/drawing/2014/main" id="{6F0E717D-77EE-1957-8C53-CDFB4EA6350E}"/>
              </a:ext>
            </a:extLst>
          </p:cNvPr>
          <p:cNvSpPr>
            <a:spLocks noGrp="1"/>
          </p:cNvSpPr>
          <p:nvPr>
            <p:ph type="ftr" sz="quarter" idx="11"/>
          </p:nvPr>
        </p:nvSpPr>
        <p:spPr>
          <a:xfrm>
            <a:off x="2710774" y="4767263"/>
            <a:ext cx="3715966" cy="273844"/>
          </a:xfrm>
          <a:prstGeom prst="rect">
            <a:avLst/>
          </a:prstGeom>
        </p:spPr>
        <p:txBody>
          <a:bodyPr/>
          <a:lstStyle>
            <a:lvl1pPr>
              <a:defRPr>
                <a:solidFill>
                  <a:schemeClr val="accent2">
                    <a:lumMod val="50000"/>
                    <a:alpha val="80000"/>
                  </a:schemeClr>
                </a:solidFill>
              </a:defRPr>
            </a:lvl1pPr>
          </a:lstStyle>
          <a:p>
            <a:r>
              <a:rPr lang="en-US" dirty="0"/>
              <a:t>Introduction to Database Systems Modeling and Administration - C) 2025 </a:t>
            </a:r>
            <a:r>
              <a:rPr lang="en-US" dirty="0" err="1"/>
              <a:t>J.M.Reneau</a:t>
            </a:r>
            <a:r>
              <a:rPr lang="en-US" dirty="0"/>
              <a:t> Ph.D. - ALL RIGHTS RESERVED</a:t>
            </a:r>
          </a:p>
        </p:txBody>
      </p:sp>
    </p:spTree>
    <p:extLst>
      <p:ext uri="{BB962C8B-B14F-4D97-AF65-F5344CB8AC3E}">
        <p14:creationId xmlns:p14="http://schemas.microsoft.com/office/powerpoint/2010/main" val="2619886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lumMod val="50000"/>
                  </a:schemeClr>
                </a:solidFill>
              </a:defRPr>
            </a:lvl1pPr>
          </a:lstStyle>
          <a:p>
            <a:r>
              <a:rPr lang="en-US" dirty="0"/>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CFC1E98-07F7-4564-B3DF-C229531BDBED}" type="datetime1">
              <a:rPr lang="en-US" smtClean="0"/>
              <a:t>3/31/2025</a:t>
            </a:fld>
            <a:endParaRPr lang="en-US"/>
          </a:p>
        </p:txBody>
      </p:sp>
      <p:sp>
        <p:nvSpPr>
          <p:cNvPr id="9" name="Slide Number Placeholder 8"/>
          <p:cNvSpPr>
            <a:spLocks noGrp="1"/>
          </p:cNvSpPr>
          <p:nvPr>
            <p:ph type="sldNum" sz="quarter" idx="12"/>
          </p:nvPr>
        </p:nvSpPr>
        <p:spPr/>
        <p:txBody>
          <a:bodyPr/>
          <a:lstStyle/>
          <a:p>
            <a:fld id="{C5EF2332-01BF-834F-8236-50238282D533}" type="slidenum">
              <a:rPr lang="en-US" smtClean="0"/>
              <a:t>‹#›</a:t>
            </a:fld>
            <a:endParaRPr lang="en-US"/>
          </a:p>
        </p:txBody>
      </p:sp>
      <p:sp>
        <p:nvSpPr>
          <p:cNvPr id="10" name="Footer Placeholder 4">
            <a:extLst>
              <a:ext uri="{FF2B5EF4-FFF2-40B4-BE49-F238E27FC236}">
                <a16:creationId xmlns:a16="http://schemas.microsoft.com/office/drawing/2014/main" id="{EC55796F-F4D8-B6CF-04F9-0D903265A194}"/>
              </a:ext>
            </a:extLst>
          </p:cNvPr>
          <p:cNvSpPr>
            <a:spLocks noGrp="1"/>
          </p:cNvSpPr>
          <p:nvPr>
            <p:ph type="ftr" sz="quarter" idx="11"/>
          </p:nvPr>
        </p:nvSpPr>
        <p:spPr>
          <a:xfrm>
            <a:off x="2710774" y="4767263"/>
            <a:ext cx="3715966" cy="273844"/>
          </a:xfrm>
          <a:prstGeom prst="rect">
            <a:avLst/>
          </a:prstGeom>
        </p:spPr>
        <p:txBody>
          <a:bodyPr/>
          <a:lstStyle>
            <a:lvl1pPr>
              <a:defRPr>
                <a:solidFill>
                  <a:schemeClr val="accent2">
                    <a:lumMod val="50000"/>
                    <a:alpha val="80000"/>
                  </a:schemeClr>
                </a:solidFill>
              </a:defRPr>
            </a:lvl1pPr>
          </a:lstStyle>
          <a:p>
            <a:r>
              <a:rPr lang="en-US" dirty="0"/>
              <a:t>Introduction to Database Systems Modeling and Administration - C) 2025 </a:t>
            </a:r>
            <a:r>
              <a:rPr lang="en-US" dirty="0" err="1"/>
              <a:t>J.M.Reneau</a:t>
            </a:r>
            <a:r>
              <a:rPr lang="en-US" dirty="0"/>
              <a:t> Ph.D. - ALL RIGHTS RESERVED</a:t>
            </a:r>
          </a:p>
        </p:txBody>
      </p:sp>
    </p:spTree>
    <p:extLst>
      <p:ext uri="{BB962C8B-B14F-4D97-AF65-F5344CB8AC3E}">
        <p14:creationId xmlns:p14="http://schemas.microsoft.com/office/powerpoint/2010/main" val="2535793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lumMod val="50000"/>
                  </a:schemeClr>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fld id="{50EBE9A2-36D1-49E3-95F2-C9A36F7C6133}" type="datetime1">
              <a:rPr lang="en-US" smtClean="0"/>
              <a:t>3/31/2025</a:t>
            </a:fld>
            <a:endParaRPr lang="en-US"/>
          </a:p>
        </p:txBody>
      </p:sp>
      <p:sp>
        <p:nvSpPr>
          <p:cNvPr id="5" name="Slide Number Placeholder 4"/>
          <p:cNvSpPr>
            <a:spLocks noGrp="1"/>
          </p:cNvSpPr>
          <p:nvPr>
            <p:ph type="sldNum" sz="quarter" idx="12"/>
          </p:nvPr>
        </p:nvSpPr>
        <p:spPr/>
        <p:txBody>
          <a:bodyPr/>
          <a:lstStyle/>
          <a:p>
            <a:fld id="{C5EF2332-01BF-834F-8236-50238282D533}" type="slidenum">
              <a:rPr lang="en-US" smtClean="0"/>
              <a:t>‹#›</a:t>
            </a:fld>
            <a:endParaRPr lang="en-US"/>
          </a:p>
        </p:txBody>
      </p:sp>
      <p:sp>
        <p:nvSpPr>
          <p:cNvPr id="6" name="Footer Placeholder 4">
            <a:extLst>
              <a:ext uri="{FF2B5EF4-FFF2-40B4-BE49-F238E27FC236}">
                <a16:creationId xmlns:a16="http://schemas.microsoft.com/office/drawing/2014/main" id="{2F1438BA-7CE3-725C-C4CA-20FA6D17F0E4}"/>
              </a:ext>
            </a:extLst>
          </p:cNvPr>
          <p:cNvSpPr>
            <a:spLocks noGrp="1"/>
          </p:cNvSpPr>
          <p:nvPr>
            <p:ph type="ftr" sz="quarter" idx="11"/>
          </p:nvPr>
        </p:nvSpPr>
        <p:spPr>
          <a:xfrm>
            <a:off x="2710774" y="4767263"/>
            <a:ext cx="3715966" cy="273844"/>
          </a:xfrm>
          <a:prstGeom prst="rect">
            <a:avLst/>
          </a:prstGeom>
        </p:spPr>
        <p:txBody>
          <a:bodyPr/>
          <a:lstStyle>
            <a:lvl1pPr>
              <a:defRPr>
                <a:solidFill>
                  <a:schemeClr val="accent2">
                    <a:lumMod val="50000"/>
                    <a:alpha val="80000"/>
                  </a:schemeClr>
                </a:solidFill>
              </a:defRPr>
            </a:lvl1pPr>
          </a:lstStyle>
          <a:p>
            <a:r>
              <a:rPr lang="en-US" dirty="0"/>
              <a:t>Introduction to Database Systems Modeling and Administration - C) 2025 </a:t>
            </a:r>
            <a:r>
              <a:rPr lang="en-US" dirty="0" err="1"/>
              <a:t>J.M.Reneau</a:t>
            </a:r>
            <a:r>
              <a:rPr lang="en-US" dirty="0"/>
              <a:t> Ph.D. - ALL RIGHTS RESERVED</a:t>
            </a:r>
          </a:p>
        </p:txBody>
      </p:sp>
    </p:spTree>
    <p:extLst>
      <p:ext uri="{BB962C8B-B14F-4D97-AF65-F5344CB8AC3E}">
        <p14:creationId xmlns:p14="http://schemas.microsoft.com/office/powerpoint/2010/main" val="3472721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6189A2-8FD2-4973-85FC-23C84F97B995}" type="datetime1">
              <a:rPr lang="en-US" smtClean="0"/>
              <a:t>3/31/2025</a:t>
            </a:fld>
            <a:endParaRPr lang="en-US"/>
          </a:p>
        </p:txBody>
      </p:sp>
      <p:sp>
        <p:nvSpPr>
          <p:cNvPr id="4" name="Slide Number Placeholder 3"/>
          <p:cNvSpPr>
            <a:spLocks noGrp="1"/>
          </p:cNvSpPr>
          <p:nvPr>
            <p:ph type="sldNum" sz="quarter" idx="12"/>
          </p:nvPr>
        </p:nvSpPr>
        <p:spPr/>
        <p:txBody>
          <a:bodyPr/>
          <a:lstStyle/>
          <a:p>
            <a:fld id="{C5EF2332-01BF-834F-8236-50238282D533}" type="slidenum">
              <a:rPr lang="en-US" smtClean="0"/>
              <a:t>‹#›</a:t>
            </a:fld>
            <a:endParaRPr lang="en-US"/>
          </a:p>
        </p:txBody>
      </p:sp>
      <p:sp>
        <p:nvSpPr>
          <p:cNvPr id="5" name="Footer Placeholder 4">
            <a:extLst>
              <a:ext uri="{FF2B5EF4-FFF2-40B4-BE49-F238E27FC236}">
                <a16:creationId xmlns:a16="http://schemas.microsoft.com/office/drawing/2014/main" id="{3A3DD293-3F23-C2EC-3374-F317A7D7DA84}"/>
              </a:ext>
            </a:extLst>
          </p:cNvPr>
          <p:cNvSpPr>
            <a:spLocks noGrp="1"/>
          </p:cNvSpPr>
          <p:nvPr>
            <p:ph type="ftr" sz="quarter" idx="11"/>
          </p:nvPr>
        </p:nvSpPr>
        <p:spPr>
          <a:xfrm>
            <a:off x="2710774" y="4767263"/>
            <a:ext cx="3715966" cy="273844"/>
          </a:xfrm>
          <a:prstGeom prst="rect">
            <a:avLst/>
          </a:prstGeom>
        </p:spPr>
        <p:txBody>
          <a:bodyPr/>
          <a:lstStyle/>
          <a:p>
            <a:r>
              <a:rPr lang="en-US" dirty="0"/>
              <a:t>Introduction to Database Systems Modeling and Administration - C) 2025 </a:t>
            </a:r>
            <a:r>
              <a:rPr lang="en-US" dirty="0" err="1"/>
              <a:t>J.M.Reneau</a:t>
            </a:r>
            <a:r>
              <a:rPr lang="en-US" dirty="0"/>
              <a:t> Ph.D. - ALL RIGHTS RESERVED</a:t>
            </a:r>
          </a:p>
        </p:txBody>
      </p:sp>
    </p:spTree>
    <p:extLst>
      <p:ext uri="{BB962C8B-B14F-4D97-AF65-F5344CB8AC3E}">
        <p14:creationId xmlns:p14="http://schemas.microsoft.com/office/powerpoint/2010/main" val="2130901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982176" cy="871538"/>
          </a:xfrm>
        </p:spPr>
        <p:txBody>
          <a:bodyPr anchor="b">
            <a:normAutofit/>
          </a:bodyPr>
          <a:lstStyle>
            <a:lvl1pPr algn="l">
              <a:defRPr sz="2400" b="1">
                <a:solidFill>
                  <a:schemeClr val="accent2">
                    <a:lumMod val="50000"/>
                  </a:schemeClr>
                </a:solidFill>
              </a:defRPr>
            </a:lvl1pPr>
          </a:lstStyle>
          <a:p>
            <a:r>
              <a:rPr lang="en-US" dirty="0"/>
              <a:t>Click to edit Master title style</a:t>
            </a:r>
          </a:p>
        </p:txBody>
      </p:sp>
      <p:sp>
        <p:nvSpPr>
          <p:cNvPr id="3" name="Content Placeholder 2"/>
          <p:cNvSpPr>
            <a:spLocks noGrp="1"/>
          </p:cNvSpPr>
          <p:nvPr>
            <p:ph idx="1"/>
          </p:nvPr>
        </p:nvSpPr>
        <p:spPr>
          <a:xfrm>
            <a:off x="4523138" y="204788"/>
            <a:ext cx="4163661" cy="4389835"/>
          </a:xfrm>
        </p:spPr>
        <p:txBody>
          <a:bodyPr>
            <a:normAutofit/>
          </a:bodyPr>
          <a:lstStyle>
            <a:lvl1pPr>
              <a:defRPr sz="1800"/>
            </a:lvl1pPr>
            <a:lvl2pPr>
              <a:defRPr sz="1800"/>
            </a:lvl2pPr>
            <a:lvl3pPr>
              <a:defRPr sz="1800"/>
            </a:lvl3pPr>
            <a:lvl4pPr>
              <a:defRPr sz="1800"/>
            </a:lvl4pPr>
            <a:lvl5pPr>
              <a:defRPr sz="1800"/>
            </a:lvl5pPr>
            <a:lvl6pPr>
              <a:defRPr sz="1500"/>
            </a:lvl6pPr>
            <a:lvl7pPr>
              <a:defRPr sz="1500"/>
            </a:lvl7pPr>
            <a:lvl8pPr>
              <a:defRPr sz="1500"/>
            </a:lvl8pPr>
            <a:lvl9pPr>
              <a:defRPr sz="15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1" y="1076326"/>
            <a:ext cx="3982176" cy="3518297"/>
          </a:xfrm>
        </p:spPr>
        <p:txBody>
          <a:bodyPr>
            <a:normAutofit/>
          </a:bodyPr>
          <a:lstStyle>
            <a:lvl1pPr marL="0" indent="0">
              <a:buNone/>
              <a:defRPr sz="14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dirty="0"/>
              <a:t>Click to edit Master text styles</a:t>
            </a:r>
          </a:p>
        </p:txBody>
      </p:sp>
      <p:sp>
        <p:nvSpPr>
          <p:cNvPr id="5" name="Date Placeholder 4"/>
          <p:cNvSpPr>
            <a:spLocks noGrp="1"/>
          </p:cNvSpPr>
          <p:nvPr>
            <p:ph type="dt" sz="half" idx="10"/>
          </p:nvPr>
        </p:nvSpPr>
        <p:spPr/>
        <p:txBody>
          <a:bodyPr/>
          <a:lstStyle/>
          <a:p>
            <a:fld id="{936F8261-E159-4780-9676-42641153FACE}" type="datetime1">
              <a:rPr lang="en-US" smtClean="0"/>
              <a:t>3/31/2025</a:t>
            </a:fld>
            <a:endParaRPr lang="en-US"/>
          </a:p>
        </p:txBody>
      </p:sp>
      <p:sp>
        <p:nvSpPr>
          <p:cNvPr id="7" name="Slide Number Placeholder 6"/>
          <p:cNvSpPr>
            <a:spLocks noGrp="1"/>
          </p:cNvSpPr>
          <p:nvPr>
            <p:ph type="sldNum" sz="quarter" idx="12"/>
          </p:nvPr>
        </p:nvSpPr>
        <p:spPr/>
        <p:txBody>
          <a:bodyPr/>
          <a:lstStyle/>
          <a:p>
            <a:fld id="{C5EF2332-01BF-834F-8236-50238282D533}" type="slidenum">
              <a:rPr lang="en-US" smtClean="0"/>
              <a:t>‹#›</a:t>
            </a:fld>
            <a:endParaRPr lang="en-US"/>
          </a:p>
        </p:txBody>
      </p:sp>
      <p:sp>
        <p:nvSpPr>
          <p:cNvPr id="8" name="Footer Placeholder 4">
            <a:extLst>
              <a:ext uri="{FF2B5EF4-FFF2-40B4-BE49-F238E27FC236}">
                <a16:creationId xmlns:a16="http://schemas.microsoft.com/office/drawing/2014/main" id="{ED3C5AEC-C428-0E91-A472-9B540E507A20}"/>
              </a:ext>
            </a:extLst>
          </p:cNvPr>
          <p:cNvSpPr>
            <a:spLocks noGrp="1"/>
          </p:cNvSpPr>
          <p:nvPr>
            <p:ph type="ftr" sz="quarter" idx="11"/>
          </p:nvPr>
        </p:nvSpPr>
        <p:spPr>
          <a:xfrm>
            <a:off x="2710774" y="4767263"/>
            <a:ext cx="3715966" cy="273844"/>
          </a:xfrm>
          <a:prstGeom prst="rect">
            <a:avLst/>
          </a:prstGeom>
        </p:spPr>
        <p:txBody>
          <a:bodyPr/>
          <a:lstStyle/>
          <a:p>
            <a:r>
              <a:rPr lang="en-US" dirty="0"/>
              <a:t>Introduction to Database Systems Modeling and Administration - C) 2025 </a:t>
            </a:r>
            <a:r>
              <a:rPr lang="en-US" dirty="0" err="1"/>
              <a:t>J.M.Reneau</a:t>
            </a:r>
            <a:r>
              <a:rPr lang="en-US" dirty="0"/>
              <a:t> Ph.D. - ALL RIGHTS RESERVED</a:t>
            </a:r>
          </a:p>
        </p:txBody>
      </p:sp>
    </p:spTree>
    <p:extLst>
      <p:ext uri="{BB962C8B-B14F-4D97-AF65-F5344CB8AC3E}">
        <p14:creationId xmlns:p14="http://schemas.microsoft.com/office/powerpoint/2010/main" val="3540895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47D833D3-E427-40D6-A1A3-F07C854DFF2B}" type="datetime1">
              <a:rPr lang="en-US" smtClean="0"/>
              <a:t>3/31/2025</a:t>
            </a:fld>
            <a:endParaRPr lang="en-US"/>
          </a:p>
        </p:txBody>
      </p:sp>
      <p:sp>
        <p:nvSpPr>
          <p:cNvPr id="7" name="Slide Number Placeholder 6"/>
          <p:cNvSpPr>
            <a:spLocks noGrp="1"/>
          </p:cNvSpPr>
          <p:nvPr>
            <p:ph type="sldNum" sz="quarter" idx="12"/>
          </p:nvPr>
        </p:nvSpPr>
        <p:spPr/>
        <p:txBody>
          <a:bodyPr/>
          <a:lstStyle/>
          <a:p>
            <a:fld id="{C5EF2332-01BF-834F-8236-50238282D533}" type="slidenum">
              <a:rPr lang="en-US" smtClean="0"/>
              <a:t>‹#›</a:t>
            </a:fld>
            <a:endParaRPr lang="en-US"/>
          </a:p>
        </p:txBody>
      </p:sp>
      <p:sp>
        <p:nvSpPr>
          <p:cNvPr id="8" name="Footer Placeholder 4">
            <a:extLst>
              <a:ext uri="{FF2B5EF4-FFF2-40B4-BE49-F238E27FC236}">
                <a16:creationId xmlns:a16="http://schemas.microsoft.com/office/drawing/2014/main" id="{C94E6E9A-915E-4B4A-E2AD-F55FFED098ED}"/>
              </a:ext>
            </a:extLst>
          </p:cNvPr>
          <p:cNvSpPr>
            <a:spLocks noGrp="1"/>
          </p:cNvSpPr>
          <p:nvPr>
            <p:ph type="ftr" sz="quarter" idx="11"/>
          </p:nvPr>
        </p:nvSpPr>
        <p:spPr>
          <a:xfrm>
            <a:off x="2710774" y="4767263"/>
            <a:ext cx="3715966" cy="273844"/>
          </a:xfrm>
          <a:prstGeom prst="rect">
            <a:avLst/>
          </a:prstGeom>
        </p:spPr>
        <p:txBody>
          <a:bodyPr/>
          <a:lstStyle>
            <a:lvl1pPr>
              <a:defRPr>
                <a:solidFill>
                  <a:schemeClr val="accent2">
                    <a:lumMod val="50000"/>
                    <a:alpha val="80000"/>
                  </a:schemeClr>
                </a:solidFill>
              </a:defRPr>
            </a:lvl1pPr>
          </a:lstStyle>
          <a:p>
            <a:r>
              <a:rPr lang="en-US" dirty="0"/>
              <a:t>Introduction to Database Systems Modeling and Administration - C) 2025 </a:t>
            </a:r>
            <a:r>
              <a:rPr lang="en-US" dirty="0" err="1"/>
              <a:t>J.M.Reneau</a:t>
            </a:r>
            <a:r>
              <a:rPr lang="en-US" dirty="0"/>
              <a:t> Ph.D. - ALL RIGHTS RESERVED</a:t>
            </a:r>
          </a:p>
        </p:txBody>
      </p:sp>
    </p:spTree>
    <p:extLst>
      <p:ext uri="{BB962C8B-B14F-4D97-AF65-F5344CB8AC3E}">
        <p14:creationId xmlns:p14="http://schemas.microsoft.com/office/powerpoint/2010/main" val="3566899855"/>
      </p:ext>
    </p:extLst>
  </p:cSld>
  <p:clrMapOvr>
    <a:masterClrMapping/>
  </p:clrMapOvr>
</p:sldLayout>
</file>

<file path=ppt/slideMasters/_rels/slideMaster1.xml.rels><?xml version="1.0" encoding="UTF-8"?><Relationships xmlns="http://schemas.openxmlformats.org/package/2006/relationships"><Relationship Id="rId8" Target="../slideLayouts/slideLayout8.xml" Type="http://schemas.openxmlformats.org/officeDocument/2006/relationships/slideLayout" /><Relationship Id="rId3" Target="../slideLayouts/slideLayout3.xml" Type="http://schemas.openxmlformats.org/officeDocument/2006/relationships/slideLayout" /><Relationship Id="rId7" Target="../slideLayouts/slideLayout7.xml" Type="http://schemas.openxmlformats.org/officeDocument/2006/relationships/slideLayout" /><Relationship Id="rId12" Target="../theme/theme1.xml" Type="http://schemas.openxmlformats.org/officeDocument/2006/relationships/theme" /><Relationship Id="rId2" Target="../slideLayouts/slideLayout2.xml" Type="http://schemas.openxmlformats.org/officeDocument/2006/relationships/slideLayout" /><Relationship Id="rId1" Target="../slideLayouts/slideLayout1.xml" Type="http://schemas.openxmlformats.org/officeDocument/2006/relationships/slideLayout" /><Relationship Id="rId6" Target="../slideLayouts/slideLayout6.xml" Type="http://schemas.openxmlformats.org/officeDocument/2006/relationships/slideLayout" /><Relationship Id="rId11" Target="../slideLayouts/slideLayout11.xml" Type="http://schemas.openxmlformats.org/officeDocument/2006/relationships/slideLayout" /><Relationship Id="rId5" Target="../slideLayouts/slideLayout5.xml" Type="http://schemas.openxmlformats.org/officeDocument/2006/relationships/slideLayout" /><Relationship Id="rId10" Target="../slideLayouts/slideLayout10.xml" Type="http://schemas.openxmlformats.org/officeDocument/2006/relationships/slideLayout" /><Relationship Id="rId4" Target="../slideLayouts/slideLayout4.xml" Type="http://schemas.openxmlformats.org/officeDocument/2006/relationships/slideLayout" /><Relationship Id="rId9" Target="../slideLayouts/slideLayout9.xml" Type="http://schemas.openxmlformats.org/officeDocument/2006/relationships/slideLayout"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gradFill flip="none" rotWithShape="1">
          <a:gsLst>
            <a:gs pos="12000">
              <a:schemeClr val="bg1">
                <a:lumMod val="75000"/>
              </a:schemeClr>
            </a:gs>
            <a:gs pos="0">
              <a:schemeClr val="bg1">
                <a:lumMod val="50000"/>
              </a:schemeClr>
            </a:gs>
            <a:gs pos="90000">
              <a:schemeClr val="bg1">
                <a:lumMod val="95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anchor="ctr" bIns="45720" lIns="91440" rIns="91440" rtlCol="0" tIns="45720" vert="horz">
            <a:normAutofit/>
          </a:bodyPr>
          <a:lstStyle/>
          <a:p>
            <a:r>
              <a:rPr dirty="0" lang="en-US"/>
              <a:t>Click to edit Master title style</a:t>
            </a:r>
          </a:p>
        </p:txBody>
      </p:sp>
      <p:sp>
        <p:nvSpPr>
          <p:cNvPr id="3" name="Text Placeholder 2"/>
          <p:cNvSpPr>
            <a:spLocks noGrp="1"/>
          </p:cNvSpPr>
          <p:nvPr>
            <p:ph idx="1" type="body"/>
          </p:nvPr>
        </p:nvSpPr>
        <p:spPr>
          <a:xfrm>
            <a:off x="457200" y="1200151"/>
            <a:ext cx="8229600" cy="3394472"/>
          </a:xfrm>
          <a:prstGeom prst="rect">
            <a:avLst/>
          </a:prstGeom>
        </p:spPr>
        <p:txBody>
          <a:bodyPr bIns="45720" lIns="91440" rIns="91440" rtlCol="0" tIns="45720" vert="horz">
            <a:normAutofit/>
          </a:bodyPr>
          <a:lstStyle/>
          <a:p>
            <a:pPr lvl="0"/>
            <a:r>
              <a:rPr dirty="0" lang="en-US"/>
              <a:t>Click to edit Master text styles</a:t>
            </a:r>
          </a:p>
          <a:p>
            <a:pPr lvl="1"/>
            <a:r>
              <a:rPr dirty="0" lang="en-US"/>
              <a:t>Second level</a:t>
            </a:r>
          </a:p>
          <a:p>
            <a:pPr lvl="2"/>
            <a:r>
              <a:rPr dirty="0" lang="en-US"/>
              <a:t>Third level</a:t>
            </a:r>
          </a:p>
          <a:p>
            <a:pPr lvl="3"/>
            <a:r>
              <a:rPr dirty="0" lang="en-US"/>
              <a:t>Fourth level</a:t>
            </a:r>
          </a:p>
          <a:p>
            <a:pPr lvl="4"/>
            <a:r>
              <a:rPr dirty="0" lang="en-US"/>
              <a:t>Fifth level</a:t>
            </a:r>
          </a:p>
        </p:txBody>
      </p:sp>
      <p:sp>
        <p:nvSpPr>
          <p:cNvPr id="4" name="Date Placeholder 3"/>
          <p:cNvSpPr>
            <a:spLocks noGrp="1"/>
          </p:cNvSpPr>
          <p:nvPr>
            <p:ph idx="2" sz="half" type="dt"/>
          </p:nvPr>
        </p:nvSpPr>
        <p:spPr>
          <a:xfrm>
            <a:off x="457200" y="4767263"/>
            <a:ext cx="2133600" cy="273844"/>
          </a:xfrm>
          <a:prstGeom prst="rect">
            <a:avLst/>
          </a:prstGeom>
        </p:spPr>
        <p:txBody>
          <a:bodyPr anchor="ctr" bIns="45720" lIns="91440" rIns="91440" rtlCol="0" tIns="45720" vert="horz"/>
          <a:lstStyle>
            <a:lvl1pPr algn="l">
              <a:defRPr sz="900">
                <a:solidFill>
                  <a:schemeClr val="tx1">
                    <a:tint val="75000"/>
                  </a:schemeClr>
                </a:solidFill>
              </a:defRPr>
            </a:lvl1pPr>
          </a:lstStyle>
          <a:p>
            <a:fld id="{A254BF13-0037-4229-AB06-CD8AF0340F35}" type="datetime1">
              <a:rPr lang="en-US" smtClean="0"/>
              <a:t>3/31/2025</a:t>
            </a:fld>
            <a:endParaRPr lang="en-US"/>
          </a:p>
        </p:txBody>
      </p:sp>
      <p:sp>
        <p:nvSpPr>
          <p:cNvPr id="6" name="Slide Number Placeholder 5"/>
          <p:cNvSpPr>
            <a:spLocks noGrp="1"/>
          </p:cNvSpPr>
          <p:nvPr>
            <p:ph idx="4" sz="quarter" type="sldNum"/>
          </p:nvPr>
        </p:nvSpPr>
        <p:spPr>
          <a:xfrm>
            <a:off x="6553200" y="4767263"/>
            <a:ext cx="2133600" cy="273844"/>
          </a:xfrm>
          <a:prstGeom prst="rect">
            <a:avLst/>
          </a:prstGeom>
        </p:spPr>
        <p:txBody>
          <a:bodyPr anchor="ctr" bIns="45720" lIns="91440" rIns="91440" rtlCol="0" tIns="45720" vert="horz"/>
          <a:lstStyle>
            <a:lvl1pPr algn="r">
              <a:defRPr sz="900">
                <a:solidFill>
                  <a:schemeClr val="tx1">
                    <a:tint val="75000"/>
                  </a:schemeClr>
                </a:solidFill>
              </a:defRPr>
            </a:lvl1pPr>
          </a:lstStyle>
          <a:p>
            <a:fld id="{C5EF2332-01BF-834F-8236-50238282D533}" type="slidenum">
              <a:rPr lang="en-US" smtClean="0"/>
              <a:t>‹#›</a:t>
            </a:fld>
            <a:endParaRPr lang="en-US"/>
          </a:p>
        </p:txBody>
      </p:sp>
      <p:sp>
        <p:nvSpPr>
          <p:cNvPr id="8" name="Footer Placeholder 4">
            <a:extLst>
              <a:ext uri="{FF2B5EF4-FFF2-40B4-BE49-F238E27FC236}">
                <a16:creationId xmlns:a16="http://schemas.microsoft.com/office/drawing/2014/main" id="{3F93CF5B-E354-17E9-F9D5-D0263F37628A}"/>
              </a:ext>
            </a:extLst>
          </p:cNvPr>
          <p:cNvSpPr>
            <a:spLocks noGrp="1"/>
          </p:cNvSpPr>
          <p:nvPr>
            <p:ph idx="3" sz="quarter" type="ftr"/>
          </p:nvPr>
        </p:nvSpPr>
        <p:spPr>
          <a:xfrm>
            <a:off x="2710774" y="4767263"/>
            <a:ext cx="3715966" cy="273844"/>
          </a:xfrm>
          <a:prstGeom prst="rect">
            <a:avLst/>
          </a:prstGeom>
        </p:spPr>
        <p:txBody>
          <a:bodyPr/>
          <a:lstStyle>
            <a:lvl1pPr>
              <a:defRPr sz="800">
                <a:solidFill>
                  <a:schemeClr val="accent2">
                    <a:lumMod val="50000"/>
                    <a:alpha val="80000"/>
                  </a:schemeClr>
                </a:solidFill>
              </a:defRPr>
            </a:lvl1pPr>
          </a:lstStyle>
          <a:p>
            <a:r>
              <a:rPr dirty="0" lang="en-US"/>
              <a:t>Introduction to Database Systems Modeling and Administration - C) 2025 </a:t>
            </a:r>
            <a:r>
              <a:rPr dirty="0" err="1" lang="en-US"/>
              <a:t>J.M.Reneau</a:t>
            </a:r>
            <a:r>
              <a:rPr dirty="0" lang="en-US"/>
              <a:t> Ph.D. - ALL RIGHTS RESERVED</a:t>
            </a:r>
          </a:p>
        </p:txBody>
      </p:sp>
    </p:spTree>
    <p:extLst>
      <p:ext uri="{BB962C8B-B14F-4D97-AF65-F5344CB8AC3E}">
        <p14:creationId xmlns:p14="http://schemas.microsoft.com/office/powerpoint/2010/main" val="3676200875"/>
      </p:ext>
    </p:extLst>
  </p:cSld>
  <p:clrMap accent1="accent1" accent2="accent2" accent3="accent3" accent4="accent4" accent5="accent5" accent6="accent6" bg1="lt1" bg2="lt2" folHlink="folHlink" hlink="hlink" tx1="dk1" tx2="dk2"/>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hdr="0" sldNum="0"/>
  <p:txStyles>
    <p:titleStyle>
      <a:lvl1pPr algn="ctr" defTabSz="342900" eaLnBrk="1" hangingPunct="1" latinLnBrk="0" rtl="0">
        <a:spcBef>
          <a:spcPct val="0"/>
        </a:spcBef>
        <a:buNone/>
        <a:defRPr kern="1200" sz="3300">
          <a:solidFill>
            <a:schemeClr val="accent2">
              <a:lumMod val="50000"/>
            </a:schemeClr>
          </a:solidFill>
          <a:latin typeface="+mj-lt"/>
          <a:ea typeface="+mj-ea"/>
          <a:cs typeface="+mj-cs"/>
        </a:defRPr>
      </a:lvl1pPr>
    </p:titleStyle>
    <p:bodyStyle>
      <a:lvl1pPr algn="l" defTabSz="342900" eaLnBrk="1" hangingPunct="1" indent="-342900" latinLnBrk="0" marL="342900" rtl="0">
        <a:spcBef>
          <a:spcPct val="20000"/>
        </a:spcBef>
        <a:buFont typeface="Arial"/>
        <a:buChar char="•"/>
        <a:defRPr kern="1200" sz="2400">
          <a:solidFill>
            <a:schemeClr val="tx1"/>
          </a:solidFill>
          <a:latin typeface="+mn-lt"/>
          <a:ea typeface="+mn-ea"/>
          <a:cs typeface="+mn-cs"/>
        </a:defRPr>
      </a:lvl1pPr>
      <a:lvl2pPr algn="l" defTabSz="342900" eaLnBrk="1" hangingPunct="1" indent="-342900" latinLnBrk="0" marL="685800" rtl="0">
        <a:spcBef>
          <a:spcPct val="20000"/>
        </a:spcBef>
        <a:buFont typeface="Arial"/>
        <a:buChar char="–"/>
        <a:defRPr kern="1200" sz="2100">
          <a:solidFill>
            <a:schemeClr val="tx1"/>
          </a:solidFill>
          <a:latin typeface="+mn-lt"/>
          <a:ea typeface="+mn-ea"/>
          <a:cs typeface="+mn-cs"/>
        </a:defRPr>
      </a:lvl2pPr>
      <a:lvl3pPr algn="l" defTabSz="342900" eaLnBrk="1" hangingPunct="1" indent="-342900" latinLnBrk="0" marL="1028700" rtl="0">
        <a:spcBef>
          <a:spcPct val="20000"/>
        </a:spcBef>
        <a:buFont typeface="Arial"/>
        <a:buChar char="•"/>
        <a:defRPr kern="1200" sz="1800">
          <a:solidFill>
            <a:schemeClr val="tx1"/>
          </a:solidFill>
          <a:latin typeface="+mn-lt"/>
          <a:ea typeface="+mn-ea"/>
          <a:cs typeface="+mn-cs"/>
        </a:defRPr>
      </a:lvl3pPr>
      <a:lvl4pPr algn="l" defTabSz="342900" eaLnBrk="1" hangingPunct="1" indent="-342900" latinLnBrk="0" marL="1371600" rtl="0">
        <a:spcBef>
          <a:spcPct val="20000"/>
        </a:spcBef>
        <a:buFont typeface="Arial"/>
        <a:buChar char="–"/>
        <a:defRPr kern="1200" sz="1500">
          <a:solidFill>
            <a:schemeClr val="tx1"/>
          </a:solidFill>
          <a:latin typeface="+mn-lt"/>
          <a:ea typeface="+mn-ea"/>
          <a:cs typeface="+mn-cs"/>
        </a:defRPr>
      </a:lvl4pPr>
      <a:lvl5pPr algn="l" defTabSz="342900" eaLnBrk="1" hangingPunct="1" indent="-342900" latinLnBrk="0" marL="1714500" rtl="0">
        <a:spcBef>
          <a:spcPct val="20000"/>
        </a:spcBef>
        <a:buFont typeface="Arial"/>
        <a:buChar char="»"/>
        <a:defRPr kern="1200" sz="1500">
          <a:solidFill>
            <a:schemeClr val="tx1"/>
          </a:solidFill>
          <a:latin typeface="+mn-lt"/>
          <a:ea typeface="+mn-ea"/>
          <a:cs typeface="+mn-cs"/>
        </a:defRPr>
      </a:lvl5pPr>
      <a:lvl6pPr algn="l" defTabSz="342900" eaLnBrk="1" hangingPunct="1" indent="-342900" latinLnBrk="0" marL="2057400" rtl="0">
        <a:spcBef>
          <a:spcPct val="20000"/>
        </a:spcBef>
        <a:buFont typeface="Arial"/>
        <a:buChar char="•"/>
        <a:defRPr kern="1200" sz="1500">
          <a:solidFill>
            <a:schemeClr val="tx1"/>
          </a:solidFill>
          <a:latin typeface="+mn-lt"/>
          <a:ea typeface="+mn-ea"/>
          <a:cs typeface="+mn-cs"/>
        </a:defRPr>
      </a:lvl6pPr>
      <a:lvl7pPr algn="l" defTabSz="342900" eaLnBrk="1" hangingPunct="1" indent="-342900" latinLnBrk="0" marL="2400300" rtl="0">
        <a:spcBef>
          <a:spcPct val="20000"/>
        </a:spcBef>
        <a:buFont typeface="Arial"/>
        <a:buChar char="•"/>
        <a:defRPr kern="1200" sz="1500">
          <a:solidFill>
            <a:schemeClr val="tx1"/>
          </a:solidFill>
          <a:latin typeface="+mn-lt"/>
          <a:ea typeface="+mn-ea"/>
          <a:cs typeface="+mn-cs"/>
        </a:defRPr>
      </a:lvl7pPr>
      <a:lvl8pPr algn="l" defTabSz="342900" eaLnBrk="1" hangingPunct="1" indent="-342900" latinLnBrk="0" marL="2743200" rtl="0">
        <a:spcBef>
          <a:spcPct val="20000"/>
        </a:spcBef>
        <a:buFont typeface="Arial"/>
        <a:buChar char="•"/>
        <a:defRPr kern="1200" sz="1500">
          <a:solidFill>
            <a:schemeClr val="tx1"/>
          </a:solidFill>
          <a:latin typeface="+mn-lt"/>
          <a:ea typeface="+mn-ea"/>
          <a:cs typeface="+mn-cs"/>
        </a:defRPr>
      </a:lvl8pPr>
      <a:lvl9pPr algn="l" defTabSz="342900" eaLnBrk="1" hangingPunct="1" indent="-342900" latinLnBrk="0" marL="3086100" rtl="0">
        <a:spcBef>
          <a:spcPct val="20000"/>
        </a:spcBef>
        <a:buFont typeface="Arial"/>
        <a:buChar char="•"/>
        <a:defRPr kern="1200" sz="1500">
          <a:solidFill>
            <a:schemeClr val="tx1"/>
          </a:solidFill>
          <a:latin typeface="+mn-lt"/>
          <a:ea typeface="+mn-ea"/>
          <a:cs typeface="+mn-cs"/>
        </a:defRPr>
      </a:lvl9pPr>
    </p:bodyStyle>
    <p:otherStyle>
      <a:defPPr>
        <a:defRPr lang="en-US"/>
      </a:defPPr>
      <a:lvl1pPr algn="l" defTabSz="342900" eaLnBrk="1" hangingPunct="1" latinLnBrk="0" marL="0" rtl="0">
        <a:defRPr kern="1200" sz="1350">
          <a:solidFill>
            <a:schemeClr val="tx1"/>
          </a:solidFill>
          <a:latin typeface="+mn-lt"/>
          <a:ea typeface="+mn-ea"/>
          <a:cs typeface="+mn-cs"/>
        </a:defRPr>
      </a:lvl1pPr>
      <a:lvl2pPr algn="l" defTabSz="342900" eaLnBrk="1" hangingPunct="1" latinLnBrk="0" marL="342900" rtl="0">
        <a:defRPr kern="1200" sz="1350">
          <a:solidFill>
            <a:schemeClr val="tx1"/>
          </a:solidFill>
          <a:latin typeface="+mn-lt"/>
          <a:ea typeface="+mn-ea"/>
          <a:cs typeface="+mn-cs"/>
        </a:defRPr>
      </a:lvl2pPr>
      <a:lvl3pPr algn="l" defTabSz="342900" eaLnBrk="1" hangingPunct="1" latinLnBrk="0" marL="685800" rtl="0">
        <a:defRPr kern="1200" sz="1350">
          <a:solidFill>
            <a:schemeClr val="tx1"/>
          </a:solidFill>
          <a:latin typeface="+mn-lt"/>
          <a:ea typeface="+mn-ea"/>
          <a:cs typeface="+mn-cs"/>
        </a:defRPr>
      </a:lvl3pPr>
      <a:lvl4pPr algn="l" defTabSz="342900" eaLnBrk="1" hangingPunct="1" latinLnBrk="0" marL="1028700" rtl="0">
        <a:defRPr kern="1200" sz="1350">
          <a:solidFill>
            <a:schemeClr val="tx1"/>
          </a:solidFill>
          <a:latin typeface="+mn-lt"/>
          <a:ea typeface="+mn-ea"/>
          <a:cs typeface="+mn-cs"/>
        </a:defRPr>
      </a:lvl4pPr>
      <a:lvl5pPr algn="l" defTabSz="342900" eaLnBrk="1" hangingPunct="1" latinLnBrk="0" marL="1371600" rtl="0">
        <a:defRPr kern="1200" sz="1350">
          <a:solidFill>
            <a:schemeClr val="tx1"/>
          </a:solidFill>
          <a:latin typeface="+mn-lt"/>
          <a:ea typeface="+mn-ea"/>
          <a:cs typeface="+mn-cs"/>
        </a:defRPr>
      </a:lvl5pPr>
      <a:lvl6pPr algn="l" defTabSz="342900" eaLnBrk="1" hangingPunct="1" latinLnBrk="0" marL="1714500" rtl="0">
        <a:defRPr kern="1200" sz="1350">
          <a:solidFill>
            <a:schemeClr val="tx1"/>
          </a:solidFill>
          <a:latin typeface="+mn-lt"/>
          <a:ea typeface="+mn-ea"/>
          <a:cs typeface="+mn-cs"/>
        </a:defRPr>
      </a:lvl6pPr>
      <a:lvl7pPr algn="l" defTabSz="342900" eaLnBrk="1" hangingPunct="1" latinLnBrk="0" marL="2057400" rtl="0">
        <a:defRPr kern="1200" sz="1350">
          <a:solidFill>
            <a:schemeClr val="tx1"/>
          </a:solidFill>
          <a:latin typeface="+mn-lt"/>
          <a:ea typeface="+mn-ea"/>
          <a:cs typeface="+mn-cs"/>
        </a:defRPr>
      </a:lvl7pPr>
      <a:lvl8pPr algn="l" defTabSz="342900" eaLnBrk="1" hangingPunct="1" latinLnBrk="0" marL="2400300" rtl="0">
        <a:defRPr kern="1200" sz="1350">
          <a:solidFill>
            <a:schemeClr val="tx1"/>
          </a:solidFill>
          <a:latin typeface="+mn-lt"/>
          <a:ea typeface="+mn-ea"/>
          <a:cs typeface="+mn-cs"/>
        </a:defRPr>
      </a:lvl8pPr>
      <a:lvl9pPr algn="l" defTabSz="342900" eaLnBrk="1" hangingPunct="1" latinLnBrk="0" marL="2743200" rtl="0">
        <a:defRPr kern="1200" sz="135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Relationships xmlns="http://schemas.openxmlformats.org/package/2006/relationships"><Relationship Id="rId1" Type="http://schemas.openxmlformats.org/officeDocument/2006/relationships/slideLayout" Target="../slideLayouts/slideLayout4.xml" /></Relationships>
</file>

<file path=ppt/slides/_rels/slide11.xml.rels><?xml version="1.0" encoding="UTF-8"?><Relationships xmlns="http://schemas.openxmlformats.org/package/2006/relationships"><Relationship Id="rId1" Type="http://schemas.openxmlformats.org/officeDocument/2006/relationships/slideLayout" Target="../slideLayouts/slideLayout8.xml" /></Relationships>
</file>

<file path=ppt/slides/_rels/slide12.xml.rels><?xml version="1.0" encoding="UTF-8"?><Relationships xmlns="http://schemas.openxmlformats.org/package/2006/relationships"><Relationship Id="rId1" Type="http://schemas.openxmlformats.org/officeDocument/2006/relationships/slideLayout" Target="../slideLayouts/slideLayout8.xml" /></Relationships>
</file>

<file path=ppt/slides/_rels/slide13.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Relationships xmlns="http://schemas.openxmlformats.org/package/2006/relationships"><Relationship Id="rId1" Type="http://schemas.openxmlformats.org/officeDocument/2006/relationships/slideLayout" Target="../slideLayouts/slideLayout4.xml" /></Relationships>
</file>

<file path=ppt/slides/_rels/slide16.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Relationships xmlns="http://schemas.openxmlformats.org/package/2006/relationships"><Relationship Id="rId1" Type="http://schemas.openxmlformats.org/officeDocument/2006/relationships/slideLayout" Target="../slideLayouts/slideLayout4.xml" /></Relationships>
</file>

<file path=ppt/slides/_rels/slide21.xml.rels><?xml version="1.0" encoding="UTF-8"?><Relationships xmlns="http://schemas.openxmlformats.org/package/2006/relationships"><Relationship Id="rId1" Type="http://schemas.openxmlformats.org/officeDocument/2006/relationships/slideLayout" Target="../slideLayouts/slideLayout4.xml" /></Relationships>
</file>

<file path=ppt/slides/_rels/slide22.xml.rels><?xml version="1.0" encoding="UTF-8"?><Relationships xmlns="http://schemas.openxmlformats.org/package/2006/relationships"><Relationship Id="rId1" Type="http://schemas.openxmlformats.org/officeDocument/2006/relationships/slideLayout" Target="../slideLayouts/slideLayout4.xml" /></Relationships>
</file>

<file path=ppt/slides/_rels/slide23.xml.rels><?xml version="1.0" encoding="UTF-8"?><Relationships xmlns="http://schemas.openxmlformats.org/package/2006/relationships"><Relationship Id="rId1" Type="http://schemas.openxmlformats.org/officeDocument/2006/relationships/slideLayout" Target="../slideLayouts/slideLayout4.xml" /></Relationships>
</file>

<file path=ppt/slides/_rels/slide24.xml.rels><?xml version="1.0" encoding="UTF-8"?><Relationships xmlns="http://schemas.openxmlformats.org/package/2006/relationships"><Relationship Id="rId1" Type="http://schemas.openxmlformats.org/officeDocument/2006/relationships/slideLayout" Target="../slideLayouts/slideLayout4.xml" /></Relationships>
</file>

<file path=ppt/slides/_rels/slide25.xml.rels><?xml version="1.0" encoding="UTF-8"?><Relationships xmlns="http://schemas.openxmlformats.org/package/2006/relationships"><Relationship Id="rId1" Type="http://schemas.openxmlformats.org/officeDocument/2006/relationships/slideLayout" Target="../slideLayouts/slideLayout4.xml" /></Relationships>
</file>

<file path=ppt/slides/_rels/slide3.xml.rels><?xml version="1.0" encoding="UTF-8"?><Relationships xmlns="http://schemas.openxmlformats.org/package/2006/relationships"><Relationship Id="rId1" Type="http://schemas.openxmlformats.org/officeDocument/2006/relationships/slideLayout" Target="../slideLayouts/slideLayout4.xml" /></Relationships>
</file>

<file path=ppt/slides/_rels/slide4.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Relationships xmlns="http://schemas.openxmlformats.org/package/2006/relationships"><Relationship Id="rId1" Type="http://schemas.openxmlformats.org/officeDocument/2006/relationships/slideLayout" Target="../slideLayouts/slideLayout4.xml" /></Relationships>
</file>

<file path=ppt/slides/_rels/slide6.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Relationships xmlns="http://schemas.openxmlformats.org/package/2006/relationships"><Relationship Id="rId1" Type="http://schemas.openxmlformats.org/officeDocument/2006/relationships/slideLayout" Target="../slideLayouts/slideLayout4.xml" /></Relationships>
</file>

<file path=ppt/slides/_rels/slide8.xml.rels><?xml version="1.0" encoding="UTF-8"?><Relationships xmlns="http://schemas.openxmlformats.org/package/2006/relationships"><Relationship Id="rId1" Type="http://schemas.openxmlformats.org/officeDocument/2006/relationships/slideLayout" Target="../slideLayouts/slideLayout4.xml" /></Relationships>
</file>

<file path=ppt/slides/_rels/slide9.xml.rels><?xml version="1.0" encoding="UTF-8"?><Relationships xmlns="http://schemas.openxmlformats.org/package/2006/relationships"><Relationship Id="rId1" Type="http://schemas.openxmlformats.org/officeDocument/2006/relationships/slideLayout" Target="../slideLayouts/slideLayout4.xml" /><Relationship Id="rId2"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pPr lvl="0" indent="0" marL="0">
              <a:buNone/>
            </a:pPr>
            <a:r>
              <a:rPr/>
              <a:t>Chapter Eight - Arithmetic Operators, Selected Numeric Functions and Aliasing a Column</a:t>
            </a:r>
          </a:p>
        </p:txBody>
      </p:sp>
      <p:sp>
        <p:nvSpPr>
          <p:cNvPr id="3" name="Subtitle 2"/>
          <p:cNvSpPr>
            <a:spLocks noGrp="1"/>
          </p:cNvSpPr>
          <p:nvPr>
            <p:ph idx="1" type="subTitle"/>
          </p:nvPr>
        </p:nvSpPr>
        <p:spPr>
          <a:xfrm>
            <a:off x="1371600" y="2914650"/>
            <a:ext cx="6400800" cy="1314450"/>
          </a:xfrm>
        </p:spPr>
        <p:txBody>
          <a:bodyPr/>
          <a:lstStyle/>
          <a:p>
            <a:pPr lvl="0" indent="0" marL="0">
              <a:buNone/>
            </a:pPr>
            <a:r>
              <a:rPr/>
              <a:t>Introduction to Database Systems Modeling and Administration</a:t>
            </a:r>
            <a:br/>
            <a:br/>
            <a:r>
              <a:rPr/>
              <a:t>James M. Reneau Ph.D.</a:t>
            </a:r>
          </a:p>
        </p:txBody>
      </p:sp>
      <p:sp>
        <p:nvSpPr>
          <p:cNvPr id="4" name="Date Placeholder 3"/>
          <p:cNvSpPr>
            <a:spLocks noGrp="1"/>
          </p:cNvSpPr>
          <p:nvPr>
            <p:ph idx="10" sz="half" type="dt"/>
          </p:nvPr>
        </p:nvSpPr>
        <p:spPr/>
        <p:txBody>
          <a:bodyPr/>
          <a:lstStyle/>
          <a:p>
            <a:pPr lvl="0" indent="0" marL="0">
              <a:buNone/>
            </a:pPr>
            <a:r>
              <a:rPr/>
              <a:t>2025-03-20</a:t>
            </a:r>
          </a:p>
        </p:txBody>
      </p:sp>
      <p:sp>
        <p:nvSpPr>
          <p:cNvPr id="5" name="Footer Placeholder 4"/>
          <p:cNvSpPr>
            <a:spLocks noGrp="1"/>
          </p:cNvSpPr>
          <p:nvPr>
            <p:ph idx="11" sz="quarter" type="ftr"/>
          </p:nvPr>
        </p:nvSpPr>
        <p:spPr>
          <a:xfrm>
            <a:off x="2710774" y="4767263"/>
            <a:ext cx="3715966" cy="273844"/>
          </a:xfrm>
          <a:prstGeom prst="rect">
            <a:avLst/>
          </a:prstGeom>
        </p:spPr>
        <p:txBody>
          <a:bodyPr/>
          <a:lstStyle>
            <a:lvl1pPr>
              <a:defRPr>
                <a:solidFill>
                  <a:schemeClr val="accent2">
                    <a:lumMod val="50000"/>
                    <a:alpha val="80000"/>
                  </a:schemeClr>
                </a:solidFill>
              </a:defRPr>
            </a:lvl1pPr>
          </a:lstStyle>
          <a:p>
            <a:r>
              <a:rPr dirty="0" lang="en-US"/>
              <a:t>Introduction to Database Systems Modeling and Administration - C) 2025 </a:t>
            </a:r>
            <a:r>
              <a:rPr dirty="0" err="1" lang="en-US"/>
              <a:t>J.M.Reneau</a:t>
            </a:r>
            <a:r>
              <a:rPr dirty="0" lang="en-US"/>
              <a:t> Ph.D. - ALL RIGHTS RESERVED</a:t>
            </a:r>
          </a:p>
        </p:txBody>
      </p:sp>
    </p:spTree>
  </p:cSl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Modulus Example</a:t>
            </a:r>
          </a:p>
        </p:txBody>
      </p:sp>
      <p:sp>
        <p:nvSpPr>
          <p:cNvPr id="3" name="Content Placeholder 2"/>
          <p:cNvSpPr>
            <a:spLocks noGrp="1"/>
          </p:cNvSpPr>
          <p:nvPr>
            <p:ph idx="1" sz="half"/>
          </p:nvPr>
        </p:nvSpPr>
        <p:spPr/>
        <p:txBody>
          <a:bodyPr/>
          <a:lstStyle/>
          <a:p>
            <a:pPr lvl="0" indent="0" marL="0">
              <a:buNone/>
            </a:pPr>
            <a:r>
              <a:rPr/>
              <a:t>Veterinarian wants to split customers into 3 groups for marketing test. The three groups are: 0-get nothing, 1-get email A, and 2-get email B.</a:t>
            </a:r>
          </a:p>
          <a:p>
            <a:pPr lvl="0" indent="0">
              <a:buNone/>
            </a:pPr>
            <a:r>
              <a:rPr b="1">
                <a:solidFill>
                  <a:srgbClr val="007020"/>
                </a:solidFill>
                <a:latin typeface="Courier"/>
              </a:rPr>
              <a:t>SELECT</a:t>
            </a:r>
            <a:r>
              <a:rPr>
                <a:latin typeface="Courier"/>
              </a:rPr>
              <a:t> owner_id, last_name, first_name, owner_id % </a:t>
            </a:r>
            <a:r>
              <a:rPr>
                <a:solidFill>
                  <a:srgbClr val="40A070"/>
                </a:solidFill>
                <a:latin typeface="Courier"/>
              </a:rPr>
              <a:t>3</a:t>
            </a:r>
            <a:br/>
            <a:r>
              <a:rPr>
                <a:latin typeface="Courier"/>
              </a:rPr>
              <a:t>    </a:t>
            </a:r>
            <a:r>
              <a:rPr b="1">
                <a:solidFill>
                  <a:srgbClr val="007020"/>
                </a:solidFill>
                <a:latin typeface="Courier"/>
              </a:rPr>
              <a:t>FROM</a:t>
            </a:r>
            <a:r>
              <a:rPr>
                <a:latin typeface="Courier"/>
              </a:rPr>
              <a:t> owner;</a:t>
            </a:r>
          </a:p>
        </p:txBody>
      </p:sp>
      <p:graphicFrame>
        <p:nvGraphicFramePr>
          <p:cNvPr id="6" name="Content Placeholder 5"/>
          <p:cNvGraphicFramePr>
            <a:graphicFrameLocks noGrp="1"/>
          </p:cNvGraphicFramePr>
          <p:nvPr>
            <p:ph idx="1"/>
          </p:nvPr>
        </p:nvGraphicFramePr>
        <p:xfrm>
          <a:off x="4648200" y="1193800"/>
          <a:ext cx="4038600" cy="2882900"/>
        </p:xfrm>
        <a:graphic>
          <a:graphicData uri="http://schemas.openxmlformats.org/drawingml/2006/table">
            <a:tbl>
              <a:tblPr firstRow="1" bandRow="1">
                <a:tableStyleId>{5C22544A-7EE6-4342-B048-85BDC9FD1C3A}</a:tableStyleId>
              </a:tblPr>
              <a:tblGrid>
                <a:gridCol w="1003300"/>
                <a:gridCol w="1003300"/>
                <a:gridCol w="1003300"/>
                <a:gridCol w="1003300"/>
              </a:tblGrid>
              <a:tr h="0">
                <a:tc>
                  <a:txBody>
                    <a:bodyPr/>
                    <a:lstStyle/>
                    <a:p>
                      <a:pPr lvl="0" indent="0" marL="0" algn="r">
                        <a:buNone/>
                      </a:pPr>
                      <a:r>
                        <a:rPr/>
                        <a:t>owner_id</a:t>
                      </a:r>
                    </a:p>
                  </a:txBody>
                  <a:tcPr/>
                </a:tc>
                <a:tc>
                  <a:txBody>
                    <a:bodyPr/>
                    <a:lstStyle/>
                    <a:p>
                      <a:pPr lvl="0" indent="0" marL="0">
                        <a:buNone/>
                      </a:pPr>
                      <a:r>
                        <a:rPr/>
                        <a:t>last_name</a:t>
                      </a:r>
                    </a:p>
                  </a:txBody>
                  <a:tcPr/>
                </a:tc>
                <a:tc>
                  <a:txBody>
                    <a:bodyPr/>
                    <a:lstStyle/>
                    <a:p>
                      <a:pPr lvl="0" indent="0" marL="0">
                        <a:buNone/>
                      </a:pPr>
                      <a:r>
                        <a:rPr/>
                        <a:t>first_name</a:t>
                      </a:r>
                    </a:p>
                  </a:txBody>
                  <a:tcPr/>
                </a:tc>
                <a:tc>
                  <a:txBody>
                    <a:bodyPr/>
                    <a:lstStyle/>
                    <a:p>
                      <a:pPr lvl="0" indent="0" marL="0" algn="r">
                        <a:buNone/>
                      </a:pPr>
                      <a:r>
                        <a:rPr/>
                        <a:t>owner_id % 3</a:t>
                      </a:r>
                    </a:p>
                  </a:txBody>
                  <a:tcPr/>
                </a:tc>
              </a:tr>
              <a:tr h="0">
                <a:tc>
                  <a:txBody>
                    <a:bodyPr/>
                    <a:lstStyle/>
                    <a:p>
                      <a:pPr lvl="0" indent="0" marL="0" algn="r">
                        <a:buNone/>
                      </a:pPr>
                      <a:r>
                        <a:rPr/>
                        <a:t>1</a:t>
                      </a:r>
                    </a:p>
                  </a:txBody>
                </a:tc>
                <a:tc>
                  <a:txBody>
                    <a:bodyPr/>
                    <a:lstStyle/>
                    <a:p>
                      <a:pPr lvl="0" indent="0" marL="0">
                        <a:buNone/>
                      </a:pPr>
                      <a:r>
                        <a:rPr/>
                        <a:t>Smithson</a:t>
                      </a:r>
                    </a:p>
                  </a:txBody>
                </a:tc>
                <a:tc>
                  <a:txBody>
                    <a:bodyPr/>
                    <a:lstStyle/>
                    <a:p>
                      <a:pPr lvl="0" indent="0" marL="0">
                        <a:buNone/>
                      </a:pPr>
                      <a:r>
                        <a:rPr/>
                        <a:t>Amy</a:t>
                      </a:r>
                    </a:p>
                  </a:txBody>
                </a:tc>
                <a:tc>
                  <a:txBody>
                    <a:bodyPr/>
                    <a:lstStyle/>
                    <a:p>
                      <a:pPr lvl="0" indent="0" marL="0" algn="r">
                        <a:buNone/>
                      </a:pPr>
                      <a:r>
                        <a:rPr/>
                        <a:t>1</a:t>
                      </a:r>
                    </a:p>
                  </a:txBody>
                </a:tc>
              </a:tr>
              <a:tr h="0">
                <a:tc>
                  <a:txBody>
                    <a:bodyPr/>
                    <a:lstStyle/>
                    <a:p>
                      <a:pPr lvl="0" indent="0" marL="0" algn="r">
                        <a:buNone/>
                      </a:pPr>
                      <a:r>
                        <a:rPr/>
                        <a:t>2</a:t>
                      </a:r>
                    </a:p>
                  </a:txBody>
                </a:tc>
                <a:tc>
                  <a:txBody>
                    <a:bodyPr/>
                    <a:lstStyle/>
                    <a:p>
                      <a:pPr lvl="0" indent="0" marL="0">
                        <a:buNone/>
                      </a:pPr>
                      <a:r>
                        <a:rPr/>
                        <a:t>Ralston</a:t>
                      </a:r>
                    </a:p>
                  </a:txBody>
                </a:tc>
                <a:tc>
                  <a:txBody>
                    <a:bodyPr/>
                    <a:lstStyle/>
                    <a:p>
                      <a:pPr lvl="0" indent="0" marL="0">
                        <a:buNone/>
                      </a:pPr>
                      <a:r>
                        <a:rPr/>
                        <a:t>Howard</a:t>
                      </a:r>
                    </a:p>
                  </a:txBody>
                </a:tc>
                <a:tc>
                  <a:txBody>
                    <a:bodyPr/>
                    <a:lstStyle/>
                    <a:p>
                      <a:pPr lvl="0" indent="0" marL="0" algn="r">
                        <a:buNone/>
                      </a:pPr>
                      <a:r>
                        <a:rPr/>
                        <a:t>2</a:t>
                      </a:r>
                    </a:p>
                  </a:txBody>
                </a:tc>
              </a:tr>
              <a:tr h="0">
                <a:tc>
                  <a:txBody>
                    <a:bodyPr/>
                    <a:lstStyle/>
                    <a:p>
                      <a:pPr lvl="0" indent="0" marL="0" algn="r">
                        <a:buNone/>
                      </a:pPr>
                      <a:r>
                        <a:rPr/>
                        <a:t>3</a:t>
                      </a:r>
                    </a:p>
                  </a:txBody>
                </a:tc>
                <a:tc>
                  <a:txBody>
                    <a:bodyPr/>
                    <a:lstStyle/>
                    <a:p>
                      <a:pPr lvl="0" indent="0" marL="0">
                        <a:buNone/>
                      </a:pPr>
                      <a:r>
                        <a:rPr/>
                        <a:t>Greene</a:t>
                      </a:r>
                    </a:p>
                  </a:txBody>
                </a:tc>
                <a:tc>
                  <a:txBody>
                    <a:bodyPr/>
                    <a:lstStyle/>
                    <a:p>
                      <a:pPr lvl="0" indent="0" marL="0">
                        <a:buNone/>
                      </a:pPr>
                      <a:r>
                        <a:rPr/>
                        <a:t>Susan</a:t>
                      </a:r>
                    </a:p>
                  </a:txBody>
                </a:tc>
                <a:tc>
                  <a:txBody>
                    <a:bodyPr/>
                    <a:lstStyle/>
                    <a:p>
                      <a:pPr lvl="0" indent="0" marL="0" algn="r">
                        <a:buNone/>
                      </a:pPr>
                      <a:r>
                        <a:rPr/>
                        <a:t>0</a:t>
                      </a:r>
                    </a:p>
                  </a:txBody>
                </a:tc>
              </a:tr>
              <a:tr h="0">
                <a:tc>
                  <a:txBody>
                    <a:bodyPr/>
                    <a:lstStyle/>
                    <a:p>
                      <a:pPr lvl="0" indent="0" marL="0" algn="r">
                        <a:buNone/>
                      </a:pPr>
                      <a:r>
                        <a:rPr/>
                        <a:t>4</a:t>
                      </a:r>
                    </a:p>
                  </a:txBody>
                </a:tc>
                <a:tc>
                  <a:txBody>
                    <a:bodyPr/>
                    <a:lstStyle/>
                    <a:p>
                      <a:pPr lvl="0" indent="0" marL="0">
                        <a:buNone/>
                      </a:pPr>
                      <a:r>
                        <a:rPr/>
                        <a:t>Luton</a:t>
                      </a:r>
                    </a:p>
                  </a:txBody>
                </a:tc>
                <a:tc>
                  <a:txBody>
                    <a:bodyPr/>
                    <a:lstStyle/>
                    <a:p>
                      <a:pPr lvl="0" indent="0" marL="0">
                        <a:buNone/>
                      </a:pPr>
                      <a:r>
                        <a:rPr/>
                        <a:t>Lex</a:t>
                      </a:r>
                    </a:p>
                  </a:txBody>
                </a:tc>
                <a:tc>
                  <a:txBody>
                    <a:bodyPr/>
                    <a:lstStyle/>
                    <a:p>
                      <a:pPr lvl="0" indent="0" marL="0" algn="r">
                        <a:buNone/>
                      </a:pPr>
                      <a:r>
                        <a:rPr/>
                        <a:t>1</a:t>
                      </a:r>
                    </a:p>
                  </a:txBody>
                </a:tc>
              </a:tr>
              <a:tr h="0">
                <a:tc>
                  <a:txBody>
                    <a:bodyPr/>
                    <a:lstStyle/>
                    <a:p>
                      <a:pPr lvl="0" indent="0" marL="0" algn="r">
                        <a:buNone/>
                      </a:pPr>
                      <a:r>
                        <a:rPr/>
                        <a:t>5</a:t>
                      </a:r>
                    </a:p>
                  </a:txBody>
                </a:tc>
                <a:tc>
                  <a:txBody>
                    <a:bodyPr/>
                    <a:lstStyle/>
                    <a:p>
                      <a:pPr lvl="0" indent="0" marL="0">
                        <a:buNone/>
                      </a:pPr>
                      <a:r>
                        <a:rPr/>
                        <a:t>Clark</a:t>
                      </a:r>
                    </a:p>
                  </a:txBody>
                </a:tc>
                <a:tc>
                  <a:txBody>
                    <a:bodyPr/>
                    <a:lstStyle/>
                    <a:p>
                      <a:pPr lvl="0" indent="0" marL="0">
                        <a:buNone/>
                      </a:pPr>
                      <a:r>
                        <a:rPr/>
                        <a:t>John</a:t>
                      </a:r>
                    </a:p>
                  </a:txBody>
                </a:tc>
                <a:tc>
                  <a:txBody>
                    <a:bodyPr/>
                    <a:lstStyle/>
                    <a:p>
                      <a:pPr lvl="0" indent="0" marL="0" algn="r">
                        <a:buNone/>
                      </a:pPr>
                      <a:r>
                        <a:rPr/>
                        <a:t>2</a:t>
                      </a:r>
                    </a:p>
                  </a:txBody>
                </a:tc>
              </a:tr>
            </a:tbl>
          </a:graphicData>
        </a:graphic>
      </p:graphicFrame>
      <p:sp>
        <p:nvSpPr>
          <p:cNvPr id="1" name="TextBox 3"/>
          <p:cNvSpPr txBox="1"/>
          <p:nvPr/>
        </p:nvSpPr>
        <p:spPr>
          <a:xfrm>
            <a:off x="4648200" y="4076700"/>
            <a:ext cx="4038600" cy="508000"/>
          </a:xfrm>
          <a:prstGeom prst="rect">
            <a:avLst/>
          </a:prstGeom>
          <a:noFill/>
        </p:spPr>
        <p:txBody>
          <a:bodyPr/>
          <a:lstStyle/>
          <a:p>
            <a:pPr lvl="0" indent="0" marL="0" algn="ctr">
              <a:buNone/>
            </a:pPr>
            <a:r>
              <a:rPr/>
              <a:t>Modulus Example</a:t>
            </a:r>
          </a:p>
        </p:txBody>
      </p:sp>
      <p:sp>
        <p:nvSpPr>
          <p:cNvPr id="8" name="Footer Placeholder 4">
            <a:extLst>
              <a:ext uri="{FF2B5EF4-FFF2-40B4-BE49-F238E27FC236}">
                <a16:creationId xmlns:a16="http://schemas.microsoft.com/office/drawing/2014/main" id="{6F0E717D-77EE-1957-8C53-CDFB4EA6350E}"/>
              </a:ext>
            </a:extLst>
          </p:cNvPr>
          <p:cNvSpPr>
            <a:spLocks noGrp="1"/>
          </p:cNvSpPr>
          <p:nvPr>
            <p:ph idx="11" sz="quarter" type="ftr"/>
          </p:nvPr>
        </p:nvSpPr>
        <p:spPr>
          <a:xfrm>
            <a:off x="2710774" y="4767263"/>
            <a:ext cx="3715966" cy="273844"/>
          </a:xfrm>
          <a:prstGeom prst="rect">
            <a:avLst/>
          </a:prstGeom>
        </p:spPr>
        <p:txBody>
          <a:bodyPr/>
          <a:lstStyle>
            <a:lvl1pPr>
              <a:defRPr>
                <a:solidFill>
                  <a:schemeClr val="accent2">
                    <a:lumMod val="50000"/>
                    <a:alpha val="80000"/>
                  </a:schemeClr>
                </a:solidFill>
              </a:defRPr>
            </a:lvl1pPr>
          </a:lstStyle>
          <a:p>
            <a:r>
              <a:rPr dirty="0" lang="en-US"/>
              <a:t>Introduction to Database Systems Modeling and Administration - C) 2025 </a:t>
            </a:r>
            <a:r>
              <a:rPr dirty="0" err="1" lang="en-US"/>
              <a:t>J.M.Reneau</a:t>
            </a:r>
            <a:r>
              <a:rPr dirty="0" lang="en-US"/>
              <a:t> Ph.D. - ALL RIGHTS RESERVED</a:t>
            </a:r>
          </a:p>
        </p:txBody>
      </p:sp>
    </p:spTree>
  </p:cSl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982176" cy="871538"/>
          </a:xfrm>
        </p:spPr>
        <p:txBody>
          <a:bodyPr/>
          <a:lstStyle/>
          <a:p>
            <a:pPr lvl="0" indent="0" marL="0">
              <a:buNone/>
            </a:pPr>
            <a:r>
              <a:rPr/>
              <a:t>Aliasing a Column</a:t>
            </a:r>
          </a:p>
        </p:txBody>
      </p:sp>
      <p:sp>
        <p:nvSpPr>
          <p:cNvPr id="4" name="Text Placeholder 3"/>
          <p:cNvSpPr>
            <a:spLocks noGrp="1"/>
          </p:cNvSpPr>
          <p:nvPr>
            <p:ph idx="2" sz="half" type="body"/>
          </p:nvPr>
        </p:nvSpPr>
        <p:spPr/>
        <p:txBody>
          <a:bodyPr/>
          <a:lstStyle/>
          <a:p>
            <a:pPr lvl="0" indent="0" marL="0">
              <a:buNone/>
            </a:pPr>
            <a:r>
              <a:rPr/>
              <a:t>In SQL we can rename a column for a single </a:t>
            </a:r>
            <a:r>
              <a:rPr>
                <a:latin typeface="Courier"/>
              </a:rPr>
              <a:t>SELECT</a:t>
            </a:r>
            <a:r>
              <a:rPr/>
              <a:t> using the </a:t>
            </a:r>
            <a:r>
              <a:rPr>
                <a:latin typeface="Courier"/>
              </a:rPr>
              <a:t>AS</a:t>
            </a:r>
            <a:r>
              <a:rPr/>
              <a:t> clause.</a:t>
            </a:r>
          </a:p>
          <a:p>
            <a:pPr lvl="0" indent="0" marL="0">
              <a:spcBef>
                <a:spcPts val="3000"/>
              </a:spcBef>
              <a:buNone/>
            </a:pPr>
            <a:r>
              <a:rPr b="1"/>
              <a:t>Example</a:t>
            </a:r>
          </a:p>
          <a:p>
            <a:pPr lvl="0" indent="0" marL="0">
              <a:buNone/>
            </a:pPr>
            <a:r>
              <a:rPr/>
              <a:t>Assign a meaningful column name to the weight in KG expression.</a:t>
            </a:r>
          </a:p>
          <a:p>
            <a:pPr lvl="0" indent="0">
              <a:buNone/>
            </a:pPr>
            <a:r>
              <a:rPr b="1">
                <a:solidFill>
                  <a:srgbClr val="007020"/>
                </a:solidFill>
                <a:latin typeface="Courier"/>
              </a:rPr>
              <a:t>SELECT</a:t>
            </a:r>
            <a:r>
              <a:rPr>
                <a:latin typeface="Courier"/>
              </a:rPr>
              <a:t> name, weight </a:t>
            </a:r>
            <a:r>
              <a:rPr>
                <a:solidFill>
                  <a:srgbClr val="666666"/>
                </a:solidFill>
                <a:latin typeface="Courier"/>
              </a:rPr>
              <a:t>/</a:t>
            </a:r>
            <a:r>
              <a:rPr>
                <a:latin typeface="Courier"/>
              </a:rPr>
              <a:t> </a:t>
            </a:r>
            <a:r>
              <a:rPr>
                <a:solidFill>
                  <a:srgbClr val="40A070"/>
                </a:solidFill>
                <a:latin typeface="Courier"/>
              </a:rPr>
              <a:t>2.2</a:t>
            </a:r>
            <a:r>
              <a:rPr>
                <a:latin typeface="Courier"/>
              </a:rPr>
              <a:t> </a:t>
            </a:r>
            <a:r>
              <a:rPr b="1">
                <a:solidFill>
                  <a:srgbClr val="007020"/>
                </a:solidFill>
                <a:latin typeface="Courier"/>
              </a:rPr>
              <a:t>AS</a:t>
            </a:r>
            <a:r>
              <a:rPr>
                <a:latin typeface="Courier"/>
              </a:rPr>
              <a:t> kg, species_id </a:t>
            </a:r>
            <a:r>
              <a:rPr b="1">
                <a:solidFill>
                  <a:srgbClr val="007020"/>
                </a:solidFill>
                <a:latin typeface="Courier"/>
              </a:rPr>
              <a:t>AS</a:t>
            </a:r>
            <a:r>
              <a:rPr>
                <a:latin typeface="Courier"/>
              </a:rPr>
              <a:t> species</a:t>
            </a:r>
            <a:br/>
            <a:r>
              <a:rPr>
                <a:latin typeface="Courier"/>
              </a:rPr>
              <a:t>    </a:t>
            </a:r>
            <a:r>
              <a:rPr b="1">
                <a:solidFill>
                  <a:srgbClr val="007020"/>
                </a:solidFill>
                <a:latin typeface="Courier"/>
              </a:rPr>
              <a:t>FROM</a:t>
            </a:r>
            <a:r>
              <a:rPr>
                <a:latin typeface="Courier"/>
              </a:rPr>
              <a:t> animal;</a:t>
            </a:r>
          </a:p>
        </p:txBody>
      </p:sp>
      <p:graphicFrame>
        <p:nvGraphicFramePr>
          <p:cNvPr id="6" name="Content Placeholder 5"/>
          <p:cNvGraphicFramePr>
            <a:graphicFrameLocks noGrp="1"/>
          </p:cNvGraphicFramePr>
          <p:nvPr>
            <p:ph idx="1"/>
          </p:nvPr>
        </p:nvGraphicFramePr>
        <p:xfrm>
          <a:off x="4521200" y="203200"/>
          <a:ext cx="4152900" cy="3873500"/>
        </p:xfrm>
        <a:graphic>
          <a:graphicData uri="http://schemas.openxmlformats.org/drawingml/2006/table">
            <a:tbl>
              <a:tblPr firstRow="1" bandRow="1">
                <a:tableStyleId>{5C22544A-7EE6-4342-B048-85BDC9FD1C3A}</a:tableStyleId>
              </a:tblPr>
              <a:tblGrid>
                <a:gridCol w="1384300"/>
                <a:gridCol w="1384300"/>
                <a:gridCol w="1384300"/>
              </a:tblGrid>
              <a:tr h="0">
                <a:tc>
                  <a:txBody>
                    <a:bodyPr/>
                    <a:lstStyle/>
                    <a:p>
                      <a:pPr lvl="0" indent="0" marL="0">
                        <a:buNone/>
                      </a:pPr>
                      <a:r>
                        <a:rPr/>
                        <a:t>name</a:t>
                      </a:r>
                    </a:p>
                  </a:txBody>
                  <a:tcPr/>
                </a:tc>
                <a:tc>
                  <a:txBody>
                    <a:bodyPr/>
                    <a:lstStyle/>
                    <a:p>
                      <a:pPr lvl="0" indent="0" marL="0" algn="r">
                        <a:buNone/>
                      </a:pPr>
                      <a:r>
                        <a:rPr/>
                        <a:t>kg</a:t>
                      </a:r>
                    </a:p>
                  </a:txBody>
                  <a:tcPr/>
                </a:tc>
                <a:tc>
                  <a:txBody>
                    <a:bodyPr/>
                    <a:lstStyle/>
                    <a:p>
                      <a:pPr lvl="0" indent="0" marL="0">
                        <a:buNone/>
                      </a:pPr>
                      <a:r>
                        <a:rPr/>
                        <a:t>species</a:t>
                      </a:r>
                    </a:p>
                  </a:txBody>
                  <a:tcPr/>
                </a:tc>
              </a:tr>
              <a:tr h="0">
                <a:tc>
                  <a:txBody>
                    <a:bodyPr/>
                    <a:lstStyle/>
                    <a:p>
                      <a:pPr lvl="0" indent="0" marL="0">
                        <a:buNone/>
                      </a:pPr>
                      <a:r>
                        <a:rPr/>
                        <a:t>Kitty</a:t>
                      </a:r>
                    </a:p>
                  </a:txBody>
                </a:tc>
                <a:tc>
                  <a:txBody>
                    <a:bodyPr/>
                    <a:lstStyle/>
                    <a:p>
                      <a:pPr lvl="0" indent="0" marL="0" algn="r">
                        <a:buNone/>
                      </a:pPr>
                      <a:r>
                        <a:rPr/>
                        <a:t>7.72727272727273</a:t>
                      </a:r>
                    </a:p>
                  </a:txBody>
                </a:tc>
                <a:tc>
                  <a:txBody>
                    <a:bodyPr/>
                    <a:lstStyle/>
                    <a:p>
                      <a:pPr lvl="0" indent="0" marL="0">
                        <a:buNone/>
                      </a:pPr>
                      <a:r>
                        <a:rPr/>
                        <a:t>C</a:t>
                      </a:r>
                    </a:p>
                  </a:txBody>
                </a:tc>
              </a:tr>
              <a:tr h="0">
                <a:tc>
                  <a:txBody>
                    <a:bodyPr/>
                    <a:lstStyle/>
                    <a:p>
                      <a:pPr lvl="0" indent="0" marL="0">
                        <a:buNone/>
                      </a:pPr>
                      <a:r>
                        <a:rPr/>
                        <a:t>Bobo</a:t>
                      </a:r>
                    </a:p>
                  </a:txBody>
                </a:tc>
                <a:tc>
                  <a:txBody>
                    <a:bodyPr/>
                    <a:lstStyle/>
                    <a:p>
                      <a:pPr lvl="0" indent="0" marL="0" algn="r">
                        <a:buNone/>
                      </a:pPr>
                      <a:r>
                        <a:rPr/>
                        <a:t>10.4545454545455</a:t>
                      </a:r>
                    </a:p>
                  </a:txBody>
                </a:tc>
                <a:tc>
                  <a:txBody>
                    <a:bodyPr/>
                    <a:lstStyle/>
                    <a:p>
                      <a:pPr lvl="0" indent="0" marL="0">
                        <a:buNone/>
                      </a:pPr>
                      <a:r>
                        <a:rPr/>
                        <a:t>D</a:t>
                      </a:r>
                    </a:p>
                  </a:txBody>
                </a:tc>
              </a:tr>
              <a:tr h="0">
                <a:tc>
                  <a:txBody>
                    <a:bodyPr/>
                    <a:lstStyle/>
                    <a:p>
                      <a:pPr lvl="0" indent="0" marL="0">
                        <a:buNone/>
                      </a:pPr>
                      <a:r>
                        <a:rPr/>
                        <a:t>Daisy</a:t>
                      </a:r>
                    </a:p>
                  </a:txBody>
                </a:tc>
                <a:tc>
                  <a:txBody>
                    <a:bodyPr/>
                    <a:lstStyle/>
                    <a:p>
                      <a:pPr lvl="0" indent="0" marL="0" algn="r">
                        <a:buNone/>
                      </a:pPr>
                      <a:r>
                        <a:rPr/>
                        <a:t>3.18181818181818</a:t>
                      </a:r>
                    </a:p>
                  </a:txBody>
                </a:tc>
                <a:tc>
                  <a:txBody>
                    <a:bodyPr/>
                    <a:lstStyle/>
                    <a:p>
                      <a:pPr lvl="0" indent="0" marL="0">
                        <a:buNone/>
                      </a:pPr>
                      <a:r>
                        <a:rPr/>
                        <a:t>C</a:t>
                      </a:r>
                    </a:p>
                  </a:txBody>
                </a:tc>
              </a:tr>
              <a:tr h="0">
                <a:tc>
                  <a:txBody>
                    <a:bodyPr/>
                    <a:lstStyle/>
                    <a:p>
                      <a:pPr lvl="0" indent="0" marL="0">
                        <a:buNone/>
                      </a:pPr>
                      <a:r>
                        <a:rPr/>
                        <a:t>Bonnie</a:t>
                      </a:r>
                    </a:p>
                  </a:txBody>
                </a:tc>
                <a:tc>
                  <a:txBody>
                    <a:bodyPr/>
                    <a:lstStyle/>
                    <a:p>
                      <a:pPr lvl="0" indent="0" marL="0" algn="r">
                        <a:buNone/>
                      </a:pPr>
                      <a:r>
                        <a:rPr/>
                        <a:t>4.09090909090909</a:t>
                      </a:r>
                    </a:p>
                  </a:txBody>
                </a:tc>
                <a:tc>
                  <a:txBody>
                    <a:bodyPr/>
                    <a:lstStyle/>
                    <a:p>
                      <a:pPr lvl="0" indent="0" marL="0">
                        <a:buNone/>
                      </a:pPr>
                      <a:r>
                        <a:rPr/>
                        <a:t>C</a:t>
                      </a:r>
                    </a:p>
                  </a:txBody>
                </a:tc>
              </a:tr>
              <a:tr h="0">
                <a:tc>
                  <a:txBody>
                    <a:bodyPr/>
                    <a:lstStyle/>
                    <a:p>
                      <a:pPr lvl="0" indent="0" marL="0">
                        <a:buNone/>
                      </a:pPr>
                      <a:r>
                        <a:rPr/>
                        <a:t>Cookie</a:t>
                      </a:r>
                    </a:p>
                  </a:txBody>
                </a:tc>
                <a:tc>
                  <a:txBody>
                    <a:bodyPr/>
                    <a:lstStyle/>
                    <a:p>
                      <a:pPr lvl="0" indent="0" marL="0" algn="r">
                        <a:buNone/>
                      </a:pPr>
                      <a:r>
                        <a:rPr/>
                        <a:t>5.45454545454545</a:t>
                      </a:r>
                    </a:p>
                  </a:txBody>
                </a:tc>
                <a:tc>
                  <a:txBody>
                    <a:bodyPr/>
                    <a:lstStyle/>
                    <a:p>
                      <a:pPr lvl="0" indent="0" marL="0">
                        <a:buNone/>
                      </a:pPr>
                      <a:r>
                        <a:rPr/>
                        <a:t>C</a:t>
                      </a:r>
                    </a:p>
                  </a:txBody>
                </a:tc>
              </a:tr>
              <a:tr h="0">
                <a:tc>
                  <a:txBody>
                    <a:bodyPr/>
                    <a:lstStyle/>
                    <a:p>
                      <a:pPr lvl="0" indent="0" marL="0">
                        <a:buNone/>
                      </a:pPr>
                      <a:r>
                        <a:rPr/>
                        <a:t>Cookie</a:t>
                      </a:r>
                    </a:p>
                  </a:txBody>
                </a:tc>
                <a:tc>
                  <a:txBody>
                    <a:bodyPr/>
                    <a:lstStyle/>
                    <a:p>
                      <a:pPr lvl="0" indent="0" marL="0" algn="r">
                        <a:buNone/>
                      </a:pPr>
                      <a:r>
                        <a:rPr/>
                        <a:t>5.45454545454545</a:t>
                      </a:r>
                    </a:p>
                  </a:txBody>
                </a:tc>
                <a:tc>
                  <a:txBody>
                    <a:bodyPr/>
                    <a:lstStyle/>
                    <a:p>
                      <a:pPr lvl="0" indent="0" marL="0">
                        <a:buNone/>
                      </a:pPr>
                      <a:r>
                        <a:rPr/>
                        <a:t>D</a:t>
                      </a:r>
                    </a:p>
                  </a:txBody>
                </a:tc>
              </a:tr>
              <a:tr h="0">
                <a:tc>
                  <a:txBody>
                    <a:bodyPr/>
                    <a:lstStyle/>
                    <a:p>
                      <a:pPr lvl="0" indent="0" marL="0">
                        <a:buNone/>
                      </a:pPr>
                      <a:r>
                        <a:rPr/>
                        <a:t>Penny</a:t>
                      </a:r>
                    </a:p>
                  </a:txBody>
                </a:tc>
                <a:tc>
                  <a:txBody>
                    <a:bodyPr/>
                    <a:lstStyle/>
                    <a:p>
                      <a:pPr lvl="0" indent="0" marL="0" algn="r">
                        <a:buNone/>
                      </a:pPr>
                      <a:r>
                        <a:rPr/>
                        <a:t>6.81818181818182</a:t>
                      </a:r>
                    </a:p>
                  </a:txBody>
                </a:tc>
                <a:tc>
                  <a:txBody>
                    <a:bodyPr/>
                    <a:lstStyle/>
                    <a:p>
                      <a:pPr lvl="0" indent="0" marL="0">
                        <a:buNone/>
                      </a:pPr>
                      <a:r>
                        <a:rPr/>
                        <a:t>C</a:t>
                      </a:r>
                    </a:p>
                  </a:txBody>
                </a:tc>
              </a:tr>
              <a:tr h="0">
                <a:tc>
                  <a:txBody>
                    <a:bodyPr/>
                    <a:lstStyle/>
                    <a:p>
                      <a:pPr lvl="0" indent="0" marL="0">
                        <a:buNone/>
                      </a:pPr>
                      <a:r>
                        <a:rPr/>
                        <a:t>Holly</a:t>
                      </a:r>
                    </a:p>
                  </a:txBody>
                </a:tc>
                <a:tc>
                  <a:txBody>
                    <a:bodyPr/>
                    <a:lstStyle/>
                    <a:p>
                      <a:pPr lvl="0" indent="0" marL="0" algn="r">
                        <a:buNone/>
                      </a:pPr>
                      <a:r>
                        <a:rPr/>
                        <a:t>1.81818181818182</a:t>
                      </a:r>
                    </a:p>
                  </a:txBody>
                </a:tc>
                <a:tc>
                  <a:txBody>
                    <a:bodyPr/>
                    <a:lstStyle/>
                    <a:p>
                      <a:pPr lvl="0" indent="0" marL="0">
                        <a:buNone/>
                      </a:pPr>
                      <a:r>
                        <a:rPr/>
                        <a:t>C</a:t>
                      </a:r>
                    </a:p>
                  </a:txBody>
                </a:tc>
              </a:tr>
              <a:tr h="0">
                <a:tc>
                  <a:txBody>
                    <a:bodyPr/>
                    <a:lstStyle/>
                    <a:p>
                      <a:pPr lvl="0" indent="0" marL="0">
                        <a:buNone/>
                      </a:pPr>
                      <a:r>
                        <a:rPr/>
                        <a:t>Rosie</a:t>
                      </a:r>
                    </a:p>
                  </a:txBody>
                </a:tc>
                <a:tc>
                  <a:txBody>
                    <a:bodyPr/>
                    <a:lstStyle/>
                    <a:p>
                      <a:pPr lvl="0" indent="0" marL="0" algn="r">
                        <a:buNone/>
                      </a:pPr>
                      <a:r>
                        <a:rPr/>
                        <a:t>2.27272727272727</a:t>
                      </a:r>
                    </a:p>
                  </a:txBody>
                </a:tc>
                <a:tc>
                  <a:txBody>
                    <a:bodyPr/>
                    <a:lstStyle/>
                    <a:p>
                      <a:pPr lvl="0" indent="0" marL="0">
                        <a:buNone/>
                      </a:pPr>
                      <a:r>
                        <a:rPr/>
                        <a:t>C</a:t>
                      </a:r>
                    </a:p>
                  </a:txBody>
                </a:tc>
              </a:tr>
            </a:tbl>
          </a:graphicData>
        </a:graphic>
      </p:graphicFrame>
      <p:sp>
        <p:nvSpPr>
          <p:cNvPr id="1" name="TextBox 3"/>
          <p:cNvSpPr txBox="1"/>
          <p:nvPr/>
        </p:nvSpPr>
        <p:spPr>
          <a:xfrm>
            <a:off x="4521200" y="4076700"/>
            <a:ext cx="4152900" cy="508000"/>
          </a:xfrm>
          <a:prstGeom prst="rect">
            <a:avLst/>
          </a:prstGeom>
          <a:noFill/>
        </p:spPr>
        <p:txBody>
          <a:bodyPr/>
          <a:lstStyle/>
          <a:p>
            <a:pPr lvl="0" indent="0" marL="0" algn="ctr">
              <a:buNone/>
            </a:pPr>
            <a:r>
              <a:rPr/>
              <a:t>Animal Weights in KG with Column Alias</a:t>
            </a:r>
          </a:p>
        </p:txBody>
      </p:sp>
      <p:sp>
        <p:nvSpPr>
          <p:cNvPr id="8" name="Footer Placeholder 4">
            <a:extLst>
              <a:ext uri="{FF2B5EF4-FFF2-40B4-BE49-F238E27FC236}">
                <a16:creationId xmlns:a16="http://schemas.microsoft.com/office/drawing/2014/main" id="{ED3C5AEC-C428-0E91-A472-9B540E507A20}"/>
              </a:ext>
            </a:extLst>
          </p:cNvPr>
          <p:cNvSpPr>
            <a:spLocks noGrp="1"/>
          </p:cNvSpPr>
          <p:nvPr>
            <p:ph idx="11" sz="quarter" type="ftr"/>
          </p:nvPr>
        </p:nvSpPr>
        <p:spPr>
          <a:xfrm>
            <a:off x="2710774" y="4767263"/>
            <a:ext cx="3715966" cy="273844"/>
          </a:xfrm>
          <a:prstGeom prst="rect">
            <a:avLst/>
          </a:prstGeom>
        </p:spPr>
        <p:txBody>
          <a:bodyPr/>
          <a:lstStyle/>
          <a:p>
            <a:r>
              <a:rPr dirty="0" lang="en-US"/>
              <a:t>Introduction to Database Systems Modeling and Administration - C) 2025 </a:t>
            </a:r>
            <a:r>
              <a:rPr dirty="0" err="1" lang="en-US"/>
              <a:t>J.M.Reneau</a:t>
            </a:r>
            <a:r>
              <a:rPr dirty="0" lang="en-US"/>
              <a:t> Ph.D. - ALL RIGHTS RESERVED</a:t>
            </a:r>
          </a:p>
        </p:txBody>
      </p:sp>
    </p:spTree>
  </p:cSl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982176" cy="871538"/>
          </a:xfrm>
        </p:spPr>
        <p:txBody>
          <a:bodyPr/>
          <a:lstStyle/>
          <a:p>
            <a:pPr lvl="0" indent="0" marL="0">
              <a:buNone/>
            </a:pPr>
            <a:r>
              <a:rPr/>
              <a:t>Rounding Your Results - MySQL and MSSQL</a:t>
            </a:r>
          </a:p>
        </p:txBody>
      </p:sp>
      <p:sp>
        <p:nvSpPr>
          <p:cNvPr id="4" name="Text Placeholder 3"/>
          <p:cNvSpPr>
            <a:spLocks noGrp="1"/>
          </p:cNvSpPr>
          <p:nvPr>
            <p:ph idx="2" sz="half" type="body"/>
          </p:nvPr>
        </p:nvSpPr>
        <p:spPr/>
        <p:txBody>
          <a:bodyPr/>
          <a:lstStyle/>
          <a:p>
            <a:pPr lvl="0"/>
            <a:r>
              <a:rPr/>
              <a:t>Use the </a:t>
            </a:r>
            <a:r>
              <a:rPr>
                <a:latin typeface="Courier"/>
              </a:rPr>
              <a:t>ROUND()</a:t>
            </a:r>
            <a:r>
              <a:rPr/>
              <a:t> function to round numbers.</a:t>
            </a:r>
          </a:p>
          <a:p>
            <a:pPr lvl="0"/>
            <a:r>
              <a:rPr/>
              <a:t>Positive number of decimal places - round on the decimal side.</a:t>
            </a:r>
          </a:p>
          <a:p>
            <a:pPr lvl="0"/>
            <a:r>
              <a:rPr/>
              <a:t>Negative number of decinal places - round on the whole number side.</a:t>
            </a:r>
          </a:p>
          <a:p>
            <a:pPr lvl="0"/>
            <a:r>
              <a:rPr/>
              <a:t>A number of the same type will be returned.</a:t>
            </a:r>
          </a:p>
        </p:txBody>
      </p:sp>
      <p:graphicFrame>
        <p:nvGraphicFramePr>
          <p:cNvPr id="6" name="Content Placeholder 5"/>
          <p:cNvGraphicFramePr>
            <a:graphicFrameLocks noGrp="1"/>
          </p:cNvGraphicFramePr>
          <p:nvPr>
            <p:ph idx="1"/>
          </p:nvPr>
        </p:nvGraphicFramePr>
        <p:xfrm>
          <a:off x="4521200" y="203200"/>
          <a:ext cx="4152900" cy="3873500"/>
        </p:xfrm>
        <a:graphic>
          <a:graphicData uri="http://schemas.openxmlformats.org/drawingml/2006/table">
            <a:tbl>
              <a:tblPr firstRow="1" bandRow="1">
                <a:tableStyleId>{5C22544A-7EE6-4342-B048-85BDC9FD1C3A}</a:tableStyleId>
              </a:tblPr>
              <a:tblGrid>
                <a:gridCol w="2070100"/>
                <a:gridCol w="2070100"/>
              </a:tblGrid>
              <a:tr h="0">
                <a:tc>
                  <a:txBody>
                    <a:bodyPr/>
                    <a:lstStyle/>
                    <a:p>
                      <a:pPr lvl="0" indent="0" marL="0">
                        <a:buNone/>
                      </a:pPr>
                      <a:r>
                        <a:rPr/>
                        <a:t>Function</a:t>
                      </a:r>
                    </a:p>
                  </a:txBody>
                  <a:tcPr/>
                </a:tc>
                <a:tc>
                  <a:txBody>
                    <a:bodyPr/>
                    <a:lstStyle/>
                    <a:p>
                      <a:pPr lvl="0" indent="0" marL="0">
                        <a:buNone/>
                      </a:pPr>
                      <a:r>
                        <a:rPr/>
                        <a:t>Description</a:t>
                      </a:r>
                    </a:p>
                  </a:txBody>
                  <a:tcPr/>
                </a:tc>
              </a:tr>
              <a:tr h="0">
                <a:tc>
                  <a:txBody>
                    <a:bodyPr/>
                    <a:lstStyle/>
                    <a:p>
                      <a:pPr lvl="0" indent="0" marL="0">
                        <a:buNone/>
                      </a:pPr>
                      <a:r>
                        <a:rPr>
                          <a:latin typeface="Courier"/>
                        </a:rPr>
                        <a:t>ROUND( expr, n )</a:t>
                      </a:r>
                    </a:p>
                  </a:txBody>
                </a:tc>
                <a:tc>
                  <a:txBody>
                    <a:bodyPr/>
                    <a:lstStyle/>
                    <a:p>
                      <a:pPr lvl="0" indent="0" marL="0">
                        <a:buNone/>
                      </a:pPr>
                      <a:r>
                        <a:rPr/>
                        <a:t>Round a number to the number of specified decimal places.</a:t>
                      </a:r>
                    </a:p>
                  </a:txBody>
                </a:tc>
              </a:tr>
            </a:tbl>
          </a:graphicData>
        </a:graphic>
      </p:graphicFrame>
      <p:sp>
        <p:nvSpPr>
          <p:cNvPr id="1" name="TextBox 3"/>
          <p:cNvSpPr txBox="1"/>
          <p:nvPr/>
        </p:nvSpPr>
        <p:spPr>
          <a:xfrm>
            <a:off x="4521200" y="4076700"/>
            <a:ext cx="4152900" cy="508000"/>
          </a:xfrm>
          <a:prstGeom prst="rect">
            <a:avLst/>
          </a:prstGeom>
          <a:noFill/>
        </p:spPr>
        <p:txBody>
          <a:bodyPr/>
          <a:lstStyle/>
          <a:p>
            <a:pPr lvl="0" indent="0" marL="0" algn="ctr">
              <a:buNone/>
            </a:pPr>
            <a:r>
              <a:rPr/>
              <a:t>MySQL and MSSQL Round Function</a:t>
            </a:r>
          </a:p>
        </p:txBody>
      </p:sp>
      <p:sp>
        <p:nvSpPr>
          <p:cNvPr id="8" name="Footer Placeholder 4">
            <a:extLst>
              <a:ext uri="{FF2B5EF4-FFF2-40B4-BE49-F238E27FC236}">
                <a16:creationId xmlns:a16="http://schemas.microsoft.com/office/drawing/2014/main" id="{ED3C5AEC-C428-0E91-A472-9B540E507A20}"/>
              </a:ext>
            </a:extLst>
          </p:cNvPr>
          <p:cNvSpPr>
            <a:spLocks noGrp="1"/>
          </p:cNvSpPr>
          <p:nvPr>
            <p:ph idx="11" sz="quarter" type="ftr"/>
          </p:nvPr>
        </p:nvSpPr>
        <p:spPr>
          <a:xfrm>
            <a:off x="2710774" y="4767263"/>
            <a:ext cx="3715966" cy="273844"/>
          </a:xfrm>
          <a:prstGeom prst="rect">
            <a:avLst/>
          </a:prstGeom>
        </p:spPr>
        <p:txBody>
          <a:bodyPr/>
          <a:lstStyle/>
          <a:p>
            <a:r>
              <a:rPr dirty="0" lang="en-US"/>
              <a:t>Introduction to Database Systems Modeling and Administration - C) 2025 </a:t>
            </a:r>
            <a:r>
              <a:rPr dirty="0" err="1" lang="en-US"/>
              <a:t>J.M.Reneau</a:t>
            </a:r>
            <a:r>
              <a:rPr dirty="0" lang="en-US"/>
              <a:t> Ph.D. - ALL RIGHTS RESERVED</a:t>
            </a:r>
          </a:p>
        </p:txBody>
      </p:sp>
    </p:spTree>
  </p:cSl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Rounding Example - MySQL and MSSQL</a:t>
            </a:r>
          </a:p>
        </p:txBody>
      </p:sp>
      <p:sp>
        <p:nvSpPr>
          <p:cNvPr id="3" name="Content Placeholder 2"/>
          <p:cNvSpPr>
            <a:spLocks noGrp="1"/>
          </p:cNvSpPr>
          <p:nvPr>
            <p:ph idx="1"/>
          </p:nvPr>
        </p:nvSpPr>
        <p:spPr/>
        <p:txBody>
          <a:bodyPr/>
          <a:lstStyle/>
          <a:p>
            <a:pPr lvl="0" indent="0" marL="0">
              <a:buNone/>
            </a:pPr>
            <a:r>
              <a:rPr/>
              <a:t>Round a number to zero, one, and two decimal places. Also round the number to the tens place.</a:t>
            </a:r>
          </a:p>
          <a:p>
            <a:pPr lvl="0" indent="0">
              <a:buNone/>
            </a:pPr>
            <a:r>
              <a:rPr b="1">
                <a:solidFill>
                  <a:srgbClr val="007020"/>
                </a:solidFill>
                <a:latin typeface="Courier"/>
              </a:rPr>
              <a:t>SELECT</a:t>
            </a:r>
            <a:r>
              <a:rPr>
                <a:latin typeface="Courier"/>
              </a:rPr>
              <a:t> </a:t>
            </a:r>
            <a:r>
              <a:rPr>
                <a:solidFill>
                  <a:srgbClr val="06287E"/>
                </a:solidFill>
                <a:latin typeface="Courier"/>
              </a:rPr>
              <a:t>ROUND</a:t>
            </a:r>
            <a:r>
              <a:rPr>
                <a:latin typeface="Courier"/>
              </a:rPr>
              <a:t>(</a:t>
            </a:r>
            <a:r>
              <a:rPr>
                <a:solidFill>
                  <a:srgbClr val="40A070"/>
                </a:solidFill>
                <a:latin typeface="Courier"/>
              </a:rPr>
              <a:t>135.13579</a:t>
            </a:r>
            <a:r>
              <a:rPr>
                <a:latin typeface="Courier"/>
              </a:rPr>
              <a:t>,</a:t>
            </a:r>
            <a:r>
              <a:rPr>
                <a:solidFill>
                  <a:srgbClr val="40A070"/>
                </a:solidFill>
                <a:latin typeface="Courier"/>
              </a:rPr>
              <a:t>0</a:t>
            </a:r>
            <a:r>
              <a:rPr>
                <a:latin typeface="Courier"/>
              </a:rPr>
              <a:t>) </a:t>
            </a:r>
            <a:r>
              <a:rPr b="1">
                <a:solidFill>
                  <a:srgbClr val="007020"/>
                </a:solidFill>
                <a:latin typeface="Courier"/>
              </a:rPr>
              <a:t>AS</a:t>
            </a:r>
            <a:r>
              <a:rPr>
                <a:latin typeface="Courier"/>
              </a:rPr>
              <a:t> R0,</a:t>
            </a:r>
            <a:br/>
            <a:r>
              <a:rPr>
                <a:latin typeface="Courier"/>
              </a:rPr>
              <a:t>    </a:t>
            </a:r>
            <a:r>
              <a:rPr>
                <a:solidFill>
                  <a:srgbClr val="06287E"/>
                </a:solidFill>
                <a:latin typeface="Courier"/>
              </a:rPr>
              <a:t>ROUND</a:t>
            </a:r>
            <a:r>
              <a:rPr>
                <a:latin typeface="Courier"/>
              </a:rPr>
              <a:t>(</a:t>
            </a:r>
            <a:r>
              <a:rPr>
                <a:solidFill>
                  <a:srgbClr val="40A070"/>
                </a:solidFill>
                <a:latin typeface="Courier"/>
              </a:rPr>
              <a:t>135.13579</a:t>
            </a:r>
            <a:r>
              <a:rPr>
                <a:latin typeface="Courier"/>
              </a:rPr>
              <a:t>,</a:t>
            </a:r>
            <a:r>
              <a:rPr>
                <a:solidFill>
                  <a:srgbClr val="40A070"/>
                </a:solidFill>
                <a:latin typeface="Courier"/>
              </a:rPr>
              <a:t>1</a:t>
            </a:r>
            <a:r>
              <a:rPr>
                <a:latin typeface="Courier"/>
              </a:rPr>
              <a:t>) </a:t>
            </a:r>
            <a:r>
              <a:rPr b="1">
                <a:solidFill>
                  <a:srgbClr val="007020"/>
                </a:solidFill>
                <a:latin typeface="Courier"/>
              </a:rPr>
              <a:t>AS</a:t>
            </a:r>
            <a:r>
              <a:rPr>
                <a:latin typeface="Courier"/>
              </a:rPr>
              <a:t> R1,</a:t>
            </a:r>
            <a:br/>
            <a:r>
              <a:rPr>
                <a:latin typeface="Courier"/>
              </a:rPr>
              <a:t>    </a:t>
            </a:r>
            <a:r>
              <a:rPr>
                <a:solidFill>
                  <a:srgbClr val="06287E"/>
                </a:solidFill>
                <a:latin typeface="Courier"/>
              </a:rPr>
              <a:t>ROUND</a:t>
            </a:r>
            <a:r>
              <a:rPr>
                <a:latin typeface="Courier"/>
              </a:rPr>
              <a:t>(</a:t>
            </a:r>
            <a:r>
              <a:rPr>
                <a:solidFill>
                  <a:srgbClr val="40A070"/>
                </a:solidFill>
                <a:latin typeface="Courier"/>
              </a:rPr>
              <a:t>135.13579</a:t>
            </a:r>
            <a:r>
              <a:rPr>
                <a:latin typeface="Courier"/>
              </a:rPr>
              <a:t>,</a:t>
            </a:r>
            <a:r>
              <a:rPr>
                <a:solidFill>
                  <a:srgbClr val="40A070"/>
                </a:solidFill>
                <a:latin typeface="Courier"/>
              </a:rPr>
              <a:t>2</a:t>
            </a:r>
            <a:r>
              <a:rPr>
                <a:latin typeface="Courier"/>
              </a:rPr>
              <a:t>) </a:t>
            </a:r>
            <a:r>
              <a:rPr b="1">
                <a:solidFill>
                  <a:srgbClr val="007020"/>
                </a:solidFill>
                <a:latin typeface="Courier"/>
              </a:rPr>
              <a:t>AS</a:t>
            </a:r>
            <a:r>
              <a:rPr>
                <a:latin typeface="Courier"/>
              </a:rPr>
              <a:t> R2,</a:t>
            </a:r>
            <a:br/>
            <a:r>
              <a:rPr>
                <a:latin typeface="Courier"/>
              </a:rPr>
              <a:t>    </a:t>
            </a:r>
            <a:r>
              <a:rPr>
                <a:solidFill>
                  <a:srgbClr val="06287E"/>
                </a:solidFill>
                <a:latin typeface="Courier"/>
              </a:rPr>
              <a:t>ROUND</a:t>
            </a:r>
            <a:r>
              <a:rPr>
                <a:latin typeface="Courier"/>
              </a:rPr>
              <a:t>(</a:t>
            </a:r>
            <a:r>
              <a:rPr>
                <a:solidFill>
                  <a:srgbClr val="40A070"/>
                </a:solidFill>
                <a:latin typeface="Courier"/>
              </a:rPr>
              <a:t>135.13579</a:t>
            </a:r>
            <a:r>
              <a:rPr>
                <a:latin typeface="Courier"/>
              </a:rPr>
              <a:t>,</a:t>
            </a:r>
            <a:r>
              <a:rPr>
                <a:solidFill>
                  <a:srgbClr val="666666"/>
                </a:solidFill>
                <a:latin typeface="Courier"/>
              </a:rPr>
              <a:t>-</a:t>
            </a:r>
            <a:r>
              <a:rPr>
                <a:solidFill>
                  <a:srgbClr val="40A070"/>
                </a:solidFill>
                <a:latin typeface="Courier"/>
              </a:rPr>
              <a:t>1</a:t>
            </a:r>
            <a:r>
              <a:rPr>
                <a:latin typeface="Courier"/>
              </a:rPr>
              <a:t>) </a:t>
            </a:r>
            <a:r>
              <a:rPr b="1">
                <a:solidFill>
                  <a:srgbClr val="007020"/>
                </a:solidFill>
                <a:latin typeface="Courier"/>
              </a:rPr>
              <a:t>AS</a:t>
            </a:r>
            <a:r>
              <a:rPr>
                <a:latin typeface="Courier"/>
              </a:rPr>
              <a:t> Rn1;</a:t>
            </a:r>
          </a:p>
        </p:txBody>
      </p:sp>
      <p:sp>
        <p:nvSpPr>
          <p:cNvPr id="7" name="Footer Placeholder 4">
            <a:extLst>
              <a:ext uri="{FF2B5EF4-FFF2-40B4-BE49-F238E27FC236}">
                <a16:creationId xmlns:a16="http://schemas.microsoft.com/office/drawing/2014/main" id="{803BCF26-A432-0B1E-CC1D-B572131833DD}"/>
              </a:ext>
            </a:extLst>
          </p:cNvPr>
          <p:cNvSpPr>
            <a:spLocks noGrp="1"/>
          </p:cNvSpPr>
          <p:nvPr>
            <p:ph idx="11" sz="quarter" type="ftr"/>
          </p:nvPr>
        </p:nvSpPr>
        <p:spPr>
          <a:xfrm>
            <a:off x="2710774" y="4767263"/>
            <a:ext cx="3715966" cy="273844"/>
          </a:xfrm>
          <a:prstGeom prst="rect">
            <a:avLst/>
          </a:prstGeom>
        </p:spPr>
        <p:txBody>
          <a:bodyPr/>
          <a:lstStyle>
            <a:lvl1pPr>
              <a:defRPr>
                <a:solidFill>
                  <a:schemeClr val="accent2">
                    <a:lumMod val="50000"/>
                    <a:alpha val="80000"/>
                  </a:schemeClr>
                </a:solidFill>
              </a:defRPr>
            </a:lvl1pPr>
          </a:lstStyle>
          <a:p>
            <a:r>
              <a:rPr dirty="0" lang="en-US"/>
              <a:t>Introduction to Database Systems Modeling and Administration - C) 2025 </a:t>
            </a:r>
            <a:r>
              <a:rPr dirty="0" err="1" lang="en-US"/>
              <a:t>J.M.Reneau</a:t>
            </a:r>
            <a:r>
              <a:rPr dirty="0" lang="en-US"/>
              <a:t> Ph.D. - ALL RIGHTS RESERVED</a:t>
            </a:r>
          </a:p>
        </p:txBody>
      </p:sp>
    </p:spTree>
  </p:cSl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Rounding Example Result - MySQL and MSSQL</a:t>
            </a:r>
          </a:p>
        </p:txBody>
      </p:sp>
      <p:graphicFrame>
        <p:nvGraphicFramePr>
          <p:cNvPr id="6" name="Content Placeholder 5"/>
          <p:cNvGraphicFramePr>
            <a:graphicFrameLocks noGrp="1"/>
          </p:cNvGraphicFramePr>
          <p:nvPr>
            <p:ph idx="1"/>
          </p:nvPr>
        </p:nvGraphicFramePr>
        <p:xfrm>
          <a:off x="457200" y="1054100"/>
          <a:ext cx="8229600" cy="2882900"/>
        </p:xfrm>
        <a:graphic>
          <a:graphicData uri="http://schemas.openxmlformats.org/drawingml/2006/table">
            <a:tbl>
              <a:tblPr firstRow="1" bandRow="1">
                <a:tableStyleId>{5C22544A-7EE6-4342-B048-85BDC9FD1C3A}</a:tableStyleId>
              </a:tblPr>
              <a:tblGrid>
                <a:gridCol w="2057400"/>
                <a:gridCol w="2057400"/>
                <a:gridCol w="2057400"/>
                <a:gridCol w="2057400"/>
              </a:tblGrid>
              <a:tr h="0">
                <a:tc>
                  <a:txBody>
                    <a:bodyPr/>
                    <a:lstStyle/>
                    <a:p>
                      <a:pPr lvl="0" indent="0" marL="0" algn="r">
                        <a:buNone/>
                      </a:pPr>
                      <a:r>
                        <a:rPr/>
                        <a:t>R0</a:t>
                      </a:r>
                    </a:p>
                  </a:txBody>
                  <a:tcPr/>
                </a:tc>
                <a:tc>
                  <a:txBody>
                    <a:bodyPr/>
                    <a:lstStyle/>
                    <a:p>
                      <a:pPr lvl="0" indent="0" marL="0" algn="r">
                        <a:buNone/>
                      </a:pPr>
                      <a:r>
                        <a:rPr/>
                        <a:t>R1</a:t>
                      </a:r>
                    </a:p>
                  </a:txBody>
                  <a:tcPr/>
                </a:tc>
                <a:tc>
                  <a:txBody>
                    <a:bodyPr/>
                    <a:lstStyle/>
                    <a:p>
                      <a:pPr lvl="0" indent="0" marL="0" algn="r">
                        <a:buNone/>
                      </a:pPr>
                      <a:r>
                        <a:rPr/>
                        <a:t>R2</a:t>
                      </a:r>
                    </a:p>
                  </a:txBody>
                  <a:tcPr/>
                </a:tc>
                <a:tc>
                  <a:txBody>
                    <a:bodyPr/>
                    <a:lstStyle/>
                    <a:p>
                      <a:pPr lvl="0" indent="0" marL="0" algn="r">
                        <a:buNone/>
                      </a:pPr>
                      <a:r>
                        <a:rPr/>
                        <a:t>Rn1</a:t>
                      </a:r>
                    </a:p>
                  </a:txBody>
                  <a:tcPr/>
                </a:tc>
              </a:tr>
              <a:tr h="0">
                <a:tc>
                  <a:txBody>
                    <a:bodyPr/>
                    <a:lstStyle/>
                    <a:p>
                      <a:pPr lvl="0" indent="0" marL="0" algn="r">
                        <a:buNone/>
                      </a:pPr>
                      <a:r>
                        <a:rPr/>
                        <a:t>135.0</a:t>
                      </a:r>
                    </a:p>
                  </a:txBody>
                </a:tc>
                <a:tc>
                  <a:txBody>
                    <a:bodyPr/>
                    <a:lstStyle/>
                    <a:p>
                      <a:pPr lvl="0" indent="0" marL="0" algn="r">
                        <a:buNone/>
                      </a:pPr>
                      <a:r>
                        <a:rPr/>
                        <a:t>135.1</a:t>
                      </a:r>
                    </a:p>
                  </a:txBody>
                </a:tc>
                <a:tc>
                  <a:txBody>
                    <a:bodyPr/>
                    <a:lstStyle/>
                    <a:p>
                      <a:pPr lvl="0" indent="0" marL="0" algn="r">
                        <a:buNone/>
                      </a:pPr>
                      <a:r>
                        <a:rPr/>
                        <a:t>135.14</a:t>
                      </a:r>
                    </a:p>
                  </a:txBody>
                </a:tc>
                <a:tc>
                  <a:txBody>
                    <a:bodyPr/>
                    <a:lstStyle/>
                    <a:p>
                      <a:pPr lvl="0" indent="0" marL="0" algn="r">
                        <a:buNone/>
                      </a:pPr>
                      <a:r>
                        <a:rPr/>
                        <a:t>140</a:t>
                      </a:r>
                    </a:p>
                  </a:txBody>
                </a:tc>
              </a:tr>
            </a:tbl>
          </a:graphicData>
        </a:graphic>
      </p:graphicFrame>
      <p:sp>
        <p:nvSpPr>
          <p:cNvPr id="1" name="TextBox 3"/>
          <p:cNvSpPr txBox="1"/>
          <p:nvPr/>
        </p:nvSpPr>
        <p:spPr>
          <a:xfrm>
            <a:off x="457200" y="3937000"/>
            <a:ext cx="8229600" cy="508000"/>
          </a:xfrm>
          <a:prstGeom prst="rect">
            <a:avLst/>
          </a:prstGeom>
          <a:noFill/>
        </p:spPr>
        <p:txBody>
          <a:bodyPr/>
          <a:lstStyle/>
          <a:p>
            <a:pPr lvl="0" indent="0" marL="0" algn="ctr">
              <a:buNone/>
            </a:pPr>
            <a:r>
              <a:rPr/>
              <a:t>Rounding Examples - MySQL, MariaDB, and MSSQL Server</a:t>
            </a:r>
          </a:p>
        </p:txBody>
      </p:sp>
      <p:sp>
        <p:nvSpPr>
          <p:cNvPr id="7" name="Footer Placeholder 4">
            <a:extLst>
              <a:ext uri="{FF2B5EF4-FFF2-40B4-BE49-F238E27FC236}">
                <a16:creationId xmlns:a16="http://schemas.microsoft.com/office/drawing/2014/main" id="{803BCF26-A432-0B1E-CC1D-B572131833DD}"/>
              </a:ext>
            </a:extLst>
          </p:cNvPr>
          <p:cNvSpPr>
            <a:spLocks noGrp="1"/>
          </p:cNvSpPr>
          <p:nvPr>
            <p:ph idx="11" sz="quarter" type="ftr"/>
          </p:nvPr>
        </p:nvSpPr>
        <p:spPr>
          <a:xfrm>
            <a:off x="2710774" y="4767263"/>
            <a:ext cx="3715966" cy="273844"/>
          </a:xfrm>
          <a:prstGeom prst="rect">
            <a:avLst/>
          </a:prstGeom>
        </p:spPr>
        <p:txBody>
          <a:bodyPr/>
          <a:lstStyle>
            <a:lvl1pPr>
              <a:defRPr>
                <a:solidFill>
                  <a:schemeClr val="accent2">
                    <a:lumMod val="50000"/>
                    <a:alpha val="80000"/>
                  </a:schemeClr>
                </a:solidFill>
              </a:defRPr>
            </a:lvl1pPr>
          </a:lstStyle>
          <a:p>
            <a:r>
              <a:rPr dirty="0" lang="en-US"/>
              <a:t>Introduction to Database Systems Modeling and Administration - C) 2025 </a:t>
            </a:r>
            <a:r>
              <a:rPr dirty="0" err="1" lang="en-US"/>
              <a:t>J.M.Reneau</a:t>
            </a:r>
            <a:r>
              <a:rPr dirty="0" lang="en-US"/>
              <a:t> Ph.D. - ALL RIGHTS RESERVED</a:t>
            </a:r>
          </a:p>
        </p:txBody>
      </p:sp>
    </p:spTree>
  </p:cSl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Rounding - SQLite</a:t>
            </a:r>
          </a:p>
        </p:txBody>
      </p:sp>
      <p:sp>
        <p:nvSpPr>
          <p:cNvPr id="3" name="Content Placeholder 2"/>
          <p:cNvSpPr>
            <a:spLocks noGrp="1"/>
          </p:cNvSpPr>
          <p:nvPr>
            <p:ph idx="1" sz="half"/>
          </p:nvPr>
        </p:nvSpPr>
        <p:spPr/>
        <p:txBody>
          <a:bodyPr/>
          <a:lstStyle/>
          <a:p>
            <a:pPr lvl="0"/>
            <a:r>
              <a:rPr/>
              <a:t>Decimal side only</a:t>
            </a:r>
          </a:p>
        </p:txBody>
      </p:sp>
      <p:graphicFrame>
        <p:nvGraphicFramePr>
          <p:cNvPr id="6" name="Content Placeholder 5"/>
          <p:cNvGraphicFramePr>
            <a:graphicFrameLocks noGrp="1"/>
          </p:cNvGraphicFramePr>
          <p:nvPr>
            <p:ph idx="1"/>
          </p:nvPr>
        </p:nvGraphicFramePr>
        <p:xfrm>
          <a:off x="4648200" y="1193800"/>
          <a:ext cx="4038600" cy="2882900"/>
        </p:xfrm>
        <a:graphic>
          <a:graphicData uri="http://schemas.openxmlformats.org/drawingml/2006/table">
            <a:tbl>
              <a:tblPr firstRow="1" bandRow="1">
                <a:tableStyleId>{5C22544A-7EE6-4342-B048-85BDC9FD1C3A}</a:tableStyleId>
              </a:tblPr>
              <a:tblGrid>
                <a:gridCol w="2019300"/>
                <a:gridCol w="2019300"/>
              </a:tblGrid>
              <a:tr h="0">
                <a:tc>
                  <a:txBody>
                    <a:bodyPr/>
                    <a:lstStyle/>
                    <a:p>
                      <a:pPr lvl="0" indent="0" marL="0">
                        <a:buNone/>
                      </a:pPr>
                      <a:r>
                        <a:rPr/>
                        <a:t>Function</a:t>
                      </a:r>
                    </a:p>
                  </a:txBody>
                  <a:tcPr/>
                </a:tc>
                <a:tc>
                  <a:txBody>
                    <a:bodyPr/>
                    <a:lstStyle/>
                    <a:p>
                      <a:pPr lvl="0" indent="0" marL="0">
                        <a:buNone/>
                      </a:pPr>
                      <a:r>
                        <a:rPr/>
                        <a:t>Description</a:t>
                      </a:r>
                    </a:p>
                  </a:txBody>
                  <a:tcPr/>
                </a:tc>
              </a:tr>
              <a:tr h="0">
                <a:tc>
                  <a:txBody>
                    <a:bodyPr/>
                    <a:lstStyle/>
                    <a:p>
                      <a:pPr lvl="0" indent="0" marL="0">
                        <a:buNone/>
                      </a:pPr>
                      <a:r>
                        <a:rPr>
                          <a:latin typeface="Courier"/>
                        </a:rPr>
                        <a:t>ROUND( expr )</a:t>
                      </a:r>
                    </a:p>
                  </a:txBody>
                </a:tc>
                <a:tc>
                  <a:txBody>
                    <a:bodyPr/>
                    <a:lstStyle/>
                    <a:p>
                      <a:pPr lvl="0" indent="0" marL="0">
                        <a:buNone/>
                      </a:pPr>
                      <a:r>
                        <a:rPr/>
                        <a:t>Round a number to no decimal places.</a:t>
                      </a:r>
                    </a:p>
                  </a:txBody>
                </a:tc>
              </a:tr>
              <a:tr h="0">
                <a:tc>
                  <a:txBody>
                    <a:bodyPr/>
                    <a:lstStyle/>
                    <a:p>
                      <a:pPr lvl="0" indent="0" marL="0">
                        <a:buNone/>
                      </a:pPr>
                      <a:r>
                        <a:rPr>
                          <a:latin typeface="Courier"/>
                        </a:rPr>
                        <a:t>ROUND( expr, n )</a:t>
                      </a:r>
                    </a:p>
                  </a:txBody>
                </a:tc>
                <a:tc>
                  <a:txBody>
                    <a:bodyPr/>
                    <a:lstStyle/>
                    <a:p>
                      <a:pPr lvl="0" indent="0" marL="0">
                        <a:buNone/>
                      </a:pPr>
                      <a:r>
                        <a:rPr/>
                        <a:t>Round a number to the number of specified decimal places.</a:t>
                      </a:r>
                    </a:p>
                  </a:txBody>
                </a:tc>
              </a:tr>
            </a:tbl>
          </a:graphicData>
        </a:graphic>
      </p:graphicFrame>
      <p:sp>
        <p:nvSpPr>
          <p:cNvPr id="1" name="TextBox 3"/>
          <p:cNvSpPr txBox="1"/>
          <p:nvPr/>
        </p:nvSpPr>
        <p:spPr>
          <a:xfrm>
            <a:off x="4648200" y="4076700"/>
            <a:ext cx="4038600" cy="508000"/>
          </a:xfrm>
          <a:prstGeom prst="rect">
            <a:avLst/>
          </a:prstGeom>
          <a:noFill/>
        </p:spPr>
        <p:txBody>
          <a:bodyPr/>
          <a:lstStyle/>
          <a:p>
            <a:pPr lvl="0" indent="0" marL="0" algn="ctr">
              <a:buNone/>
            </a:pPr>
            <a:r>
              <a:rPr/>
              <a:t>SQLite Round Function</a:t>
            </a:r>
          </a:p>
        </p:txBody>
      </p:sp>
      <p:sp>
        <p:nvSpPr>
          <p:cNvPr id="8" name="Footer Placeholder 4">
            <a:extLst>
              <a:ext uri="{FF2B5EF4-FFF2-40B4-BE49-F238E27FC236}">
                <a16:creationId xmlns:a16="http://schemas.microsoft.com/office/drawing/2014/main" id="{6F0E717D-77EE-1957-8C53-CDFB4EA6350E}"/>
              </a:ext>
            </a:extLst>
          </p:cNvPr>
          <p:cNvSpPr>
            <a:spLocks noGrp="1"/>
          </p:cNvSpPr>
          <p:nvPr>
            <p:ph idx="11" sz="quarter" type="ftr"/>
          </p:nvPr>
        </p:nvSpPr>
        <p:spPr>
          <a:xfrm>
            <a:off x="2710774" y="4767263"/>
            <a:ext cx="3715966" cy="273844"/>
          </a:xfrm>
          <a:prstGeom prst="rect">
            <a:avLst/>
          </a:prstGeom>
        </p:spPr>
        <p:txBody>
          <a:bodyPr/>
          <a:lstStyle>
            <a:lvl1pPr>
              <a:defRPr>
                <a:solidFill>
                  <a:schemeClr val="accent2">
                    <a:lumMod val="50000"/>
                    <a:alpha val="80000"/>
                  </a:schemeClr>
                </a:solidFill>
              </a:defRPr>
            </a:lvl1pPr>
          </a:lstStyle>
          <a:p>
            <a:r>
              <a:rPr dirty="0" lang="en-US"/>
              <a:t>Introduction to Database Systems Modeling and Administration - C) 2025 </a:t>
            </a:r>
            <a:r>
              <a:rPr dirty="0" err="1" lang="en-US"/>
              <a:t>J.M.Reneau</a:t>
            </a:r>
            <a:r>
              <a:rPr dirty="0" lang="en-US"/>
              <a:t> Ph.D. - ALL RIGHTS RESERVED</a:t>
            </a:r>
          </a:p>
        </p:txBody>
      </p:sp>
    </p:spTree>
  </p:cSl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Rounding Example - SQLite</a:t>
            </a:r>
          </a:p>
        </p:txBody>
      </p:sp>
      <p:sp>
        <p:nvSpPr>
          <p:cNvPr id="3" name="Content Placeholder 2"/>
          <p:cNvSpPr>
            <a:spLocks noGrp="1"/>
          </p:cNvSpPr>
          <p:nvPr>
            <p:ph idx="1"/>
          </p:nvPr>
        </p:nvSpPr>
        <p:spPr/>
        <p:txBody>
          <a:bodyPr/>
          <a:lstStyle/>
          <a:p>
            <a:pPr lvl="0" indent="0" marL="0">
              <a:buNone/>
            </a:pPr>
            <a:r>
              <a:rPr/>
              <a:t>Round a number to zero, one, two, and 3 decimal places.</a:t>
            </a:r>
          </a:p>
          <a:p>
            <a:pPr lvl="0" indent="0">
              <a:buNone/>
            </a:pPr>
            <a:r>
              <a:rPr b="1">
                <a:solidFill>
                  <a:srgbClr val="007020"/>
                </a:solidFill>
                <a:latin typeface="Courier"/>
              </a:rPr>
              <a:t>SELECT</a:t>
            </a:r>
            <a:r>
              <a:rPr>
                <a:latin typeface="Courier"/>
              </a:rPr>
              <a:t> </a:t>
            </a:r>
            <a:r>
              <a:rPr>
                <a:solidFill>
                  <a:srgbClr val="06287E"/>
                </a:solidFill>
                <a:latin typeface="Courier"/>
              </a:rPr>
              <a:t>ROUND</a:t>
            </a:r>
            <a:r>
              <a:rPr>
                <a:latin typeface="Courier"/>
              </a:rPr>
              <a:t>(</a:t>
            </a:r>
            <a:r>
              <a:rPr>
                <a:solidFill>
                  <a:srgbClr val="40A070"/>
                </a:solidFill>
                <a:latin typeface="Courier"/>
              </a:rPr>
              <a:t>12.345678</a:t>
            </a:r>
            <a:r>
              <a:rPr>
                <a:latin typeface="Courier"/>
              </a:rPr>
              <a:t>) </a:t>
            </a:r>
            <a:r>
              <a:rPr b="1">
                <a:solidFill>
                  <a:srgbClr val="007020"/>
                </a:solidFill>
                <a:latin typeface="Courier"/>
              </a:rPr>
              <a:t>AS</a:t>
            </a:r>
            <a:r>
              <a:rPr>
                <a:latin typeface="Courier"/>
              </a:rPr>
              <a:t> R,</a:t>
            </a:r>
            <a:br/>
            <a:r>
              <a:rPr>
                <a:latin typeface="Courier"/>
              </a:rPr>
              <a:t>    </a:t>
            </a:r>
            <a:r>
              <a:rPr>
                <a:solidFill>
                  <a:srgbClr val="06287E"/>
                </a:solidFill>
                <a:latin typeface="Courier"/>
              </a:rPr>
              <a:t>ROUND</a:t>
            </a:r>
            <a:r>
              <a:rPr>
                <a:latin typeface="Courier"/>
              </a:rPr>
              <a:t>(</a:t>
            </a:r>
            <a:r>
              <a:rPr>
                <a:solidFill>
                  <a:srgbClr val="40A070"/>
                </a:solidFill>
                <a:latin typeface="Courier"/>
              </a:rPr>
              <a:t>12.345678</a:t>
            </a:r>
            <a:r>
              <a:rPr>
                <a:latin typeface="Courier"/>
              </a:rPr>
              <a:t>,</a:t>
            </a:r>
            <a:r>
              <a:rPr>
                <a:solidFill>
                  <a:srgbClr val="40A070"/>
                </a:solidFill>
                <a:latin typeface="Courier"/>
              </a:rPr>
              <a:t>0</a:t>
            </a:r>
            <a:r>
              <a:rPr>
                <a:latin typeface="Courier"/>
              </a:rPr>
              <a:t>) </a:t>
            </a:r>
            <a:r>
              <a:rPr b="1">
                <a:solidFill>
                  <a:srgbClr val="007020"/>
                </a:solidFill>
                <a:latin typeface="Courier"/>
              </a:rPr>
              <a:t>AS</a:t>
            </a:r>
            <a:r>
              <a:rPr>
                <a:latin typeface="Courier"/>
              </a:rPr>
              <a:t> R0,</a:t>
            </a:r>
            <a:br/>
            <a:r>
              <a:rPr>
                <a:latin typeface="Courier"/>
              </a:rPr>
              <a:t>    </a:t>
            </a:r>
            <a:r>
              <a:rPr>
                <a:solidFill>
                  <a:srgbClr val="06287E"/>
                </a:solidFill>
                <a:latin typeface="Courier"/>
              </a:rPr>
              <a:t>ROUND</a:t>
            </a:r>
            <a:r>
              <a:rPr>
                <a:latin typeface="Courier"/>
              </a:rPr>
              <a:t>(</a:t>
            </a:r>
            <a:r>
              <a:rPr>
                <a:solidFill>
                  <a:srgbClr val="40A070"/>
                </a:solidFill>
                <a:latin typeface="Courier"/>
              </a:rPr>
              <a:t>12.345678</a:t>
            </a:r>
            <a:r>
              <a:rPr>
                <a:latin typeface="Courier"/>
              </a:rPr>
              <a:t>,</a:t>
            </a:r>
            <a:r>
              <a:rPr>
                <a:solidFill>
                  <a:srgbClr val="40A070"/>
                </a:solidFill>
                <a:latin typeface="Courier"/>
              </a:rPr>
              <a:t>1</a:t>
            </a:r>
            <a:r>
              <a:rPr>
                <a:latin typeface="Courier"/>
              </a:rPr>
              <a:t>) </a:t>
            </a:r>
            <a:r>
              <a:rPr b="1">
                <a:solidFill>
                  <a:srgbClr val="007020"/>
                </a:solidFill>
                <a:latin typeface="Courier"/>
              </a:rPr>
              <a:t>AS</a:t>
            </a:r>
            <a:r>
              <a:rPr>
                <a:latin typeface="Courier"/>
              </a:rPr>
              <a:t> R1,</a:t>
            </a:r>
            <a:br/>
            <a:r>
              <a:rPr>
                <a:latin typeface="Courier"/>
              </a:rPr>
              <a:t>    </a:t>
            </a:r>
            <a:r>
              <a:rPr>
                <a:solidFill>
                  <a:srgbClr val="06287E"/>
                </a:solidFill>
                <a:latin typeface="Courier"/>
              </a:rPr>
              <a:t>ROUND</a:t>
            </a:r>
            <a:r>
              <a:rPr>
                <a:latin typeface="Courier"/>
              </a:rPr>
              <a:t>(</a:t>
            </a:r>
            <a:r>
              <a:rPr>
                <a:solidFill>
                  <a:srgbClr val="40A070"/>
                </a:solidFill>
                <a:latin typeface="Courier"/>
              </a:rPr>
              <a:t>12.345678</a:t>
            </a:r>
            <a:r>
              <a:rPr>
                <a:latin typeface="Courier"/>
              </a:rPr>
              <a:t>,</a:t>
            </a:r>
            <a:r>
              <a:rPr>
                <a:solidFill>
                  <a:srgbClr val="40A070"/>
                </a:solidFill>
                <a:latin typeface="Courier"/>
              </a:rPr>
              <a:t>2</a:t>
            </a:r>
            <a:r>
              <a:rPr>
                <a:latin typeface="Courier"/>
              </a:rPr>
              <a:t>) </a:t>
            </a:r>
            <a:r>
              <a:rPr b="1">
                <a:solidFill>
                  <a:srgbClr val="007020"/>
                </a:solidFill>
                <a:latin typeface="Courier"/>
              </a:rPr>
              <a:t>AS</a:t>
            </a:r>
            <a:r>
              <a:rPr>
                <a:latin typeface="Courier"/>
              </a:rPr>
              <a:t> R2,</a:t>
            </a:r>
            <a:br/>
            <a:r>
              <a:rPr>
                <a:latin typeface="Courier"/>
              </a:rPr>
              <a:t>    </a:t>
            </a:r>
            <a:r>
              <a:rPr>
                <a:solidFill>
                  <a:srgbClr val="06287E"/>
                </a:solidFill>
                <a:latin typeface="Courier"/>
              </a:rPr>
              <a:t>ROUND</a:t>
            </a:r>
            <a:r>
              <a:rPr>
                <a:latin typeface="Courier"/>
              </a:rPr>
              <a:t>(</a:t>
            </a:r>
            <a:r>
              <a:rPr>
                <a:solidFill>
                  <a:srgbClr val="40A070"/>
                </a:solidFill>
                <a:latin typeface="Courier"/>
              </a:rPr>
              <a:t>12.345678</a:t>
            </a:r>
            <a:r>
              <a:rPr>
                <a:latin typeface="Courier"/>
              </a:rPr>
              <a:t>,</a:t>
            </a:r>
            <a:r>
              <a:rPr>
                <a:solidFill>
                  <a:srgbClr val="40A070"/>
                </a:solidFill>
                <a:latin typeface="Courier"/>
              </a:rPr>
              <a:t>3</a:t>
            </a:r>
            <a:r>
              <a:rPr>
                <a:latin typeface="Courier"/>
              </a:rPr>
              <a:t>) </a:t>
            </a:r>
            <a:r>
              <a:rPr b="1">
                <a:solidFill>
                  <a:srgbClr val="007020"/>
                </a:solidFill>
                <a:latin typeface="Courier"/>
              </a:rPr>
              <a:t>AS</a:t>
            </a:r>
            <a:r>
              <a:rPr>
                <a:latin typeface="Courier"/>
              </a:rPr>
              <a:t> R3;</a:t>
            </a:r>
          </a:p>
        </p:txBody>
      </p:sp>
      <p:sp>
        <p:nvSpPr>
          <p:cNvPr id="7" name="Footer Placeholder 4">
            <a:extLst>
              <a:ext uri="{FF2B5EF4-FFF2-40B4-BE49-F238E27FC236}">
                <a16:creationId xmlns:a16="http://schemas.microsoft.com/office/drawing/2014/main" id="{803BCF26-A432-0B1E-CC1D-B572131833DD}"/>
              </a:ext>
            </a:extLst>
          </p:cNvPr>
          <p:cNvSpPr>
            <a:spLocks noGrp="1"/>
          </p:cNvSpPr>
          <p:nvPr>
            <p:ph idx="11" sz="quarter" type="ftr"/>
          </p:nvPr>
        </p:nvSpPr>
        <p:spPr>
          <a:xfrm>
            <a:off x="2710774" y="4767263"/>
            <a:ext cx="3715966" cy="273844"/>
          </a:xfrm>
          <a:prstGeom prst="rect">
            <a:avLst/>
          </a:prstGeom>
        </p:spPr>
        <p:txBody>
          <a:bodyPr/>
          <a:lstStyle>
            <a:lvl1pPr>
              <a:defRPr>
                <a:solidFill>
                  <a:schemeClr val="accent2">
                    <a:lumMod val="50000"/>
                    <a:alpha val="80000"/>
                  </a:schemeClr>
                </a:solidFill>
              </a:defRPr>
            </a:lvl1pPr>
          </a:lstStyle>
          <a:p>
            <a:r>
              <a:rPr dirty="0" lang="en-US"/>
              <a:t>Introduction to Database Systems Modeling and Administration - C) 2025 </a:t>
            </a:r>
            <a:r>
              <a:rPr dirty="0" err="1" lang="en-US"/>
              <a:t>J.M.Reneau</a:t>
            </a:r>
            <a:r>
              <a:rPr dirty="0" lang="en-US"/>
              <a:t> Ph.D. - ALL RIGHTS RESERVED</a:t>
            </a:r>
          </a:p>
        </p:txBody>
      </p:sp>
    </p:spTree>
  </p:cSl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Rounding Example Result - SQLite</a:t>
            </a:r>
          </a:p>
        </p:txBody>
      </p:sp>
      <p:graphicFrame>
        <p:nvGraphicFramePr>
          <p:cNvPr id="6" name="Content Placeholder 5"/>
          <p:cNvGraphicFramePr>
            <a:graphicFrameLocks noGrp="1"/>
          </p:cNvGraphicFramePr>
          <p:nvPr>
            <p:ph idx="1"/>
          </p:nvPr>
        </p:nvGraphicFramePr>
        <p:xfrm>
          <a:off x="457200" y="1054100"/>
          <a:ext cx="8229600" cy="2882900"/>
        </p:xfrm>
        <a:graphic>
          <a:graphicData uri="http://schemas.openxmlformats.org/drawingml/2006/table">
            <a:tbl>
              <a:tblPr firstRow="1" bandRow="1">
                <a:tableStyleId>{5C22544A-7EE6-4342-B048-85BDC9FD1C3A}</a:tableStyleId>
              </a:tblPr>
              <a:tblGrid>
                <a:gridCol w="1638300"/>
                <a:gridCol w="1638300"/>
                <a:gridCol w="1638300"/>
                <a:gridCol w="1638300"/>
                <a:gridCol w="1638300"/>
              </a:tblGrid>
              <a:tr h="0">
                <a:tc>
                  <a:txBody>
                    <a:bodyPr/>
                    <a:lstStyle/>
                    <a:p>
                      <a:pPr lvl="0" indent="0" marL="0" algn="r">
                        <a:buNone/>
                      </a:pPr>
                      <a:r>
                        <a:rPr/>
                        <a:t>R</a:t>
                      </a:r>
                    </a:p>
                  </a:txBody>
                  <a:tcPr/>
                </a:tc>
                <a:tc>
                  <a:txBody>
                    <a:bodyPr/>
                    <a:lstStyle/>
                    <a:p>
                      <a:pPr lvl="0" indent="0" marL="0" algn="r">
                        <a:buNone/>
                      </a:pPr>
                      <a:r>
                        <a:rPr/>
                        <a:t>R0</a:t>
                      </a:r>
                    </a:p>
                  </a:txBody>
                  <a:tcPr/>
                </a:tc>
                <a:tc>
                  <a:txBody>
                    <a:bodyPr/>
                    <a:lstStyle/>
                    <a:p>
                      <a:pPr lvl="0" indent="0" marL="0" algn="r">
                        <a:buNone/>
                      </a:pPr>
                      <a:r>
                        <a:rPr/>
                        <a:t>R1</a:t>
                      </a:r>
                    </a:p>
                  </a:txBody>
                  <a:tcPr/>
                </a:tc>
                <a:tc>
                  <a:txBody>
                    <a:bodyPr/>
                    <a:lstStyle/>
                    <a:p>
                      <a:pPr lvl="0" indent="0" marL="0" algn="r">
                        <a:buNone/>
                      </a:pPr>
                      <a:r>
                        <a:rPr/>
                        <a:t>R2</a:t>
                      </a:r>
                    </a:p>
                  </a:txBody>
                  <a:tcPr/>
                </a:tc>
                <a:tc>
                  <a:txBody>
                    <a:bodyPr/>
                    <a:lstStyle/>
                    <a:p>
                      <a:pPr lvl="0" indent="0" marL="0" algn="r">
                        <a:buNone/>
                      </a:pPr>
                      <a:r>
                        <a:rPr/>
                        <a:t>R3</a:t>
                      </a:r>
                    </a:p>
                  </a:txBody>
                  <a:tcPr/>
                </a:tc>
              </a:tr>
              <a:tr h="0">
                <a:tc>
                  <a:txBody>
                    <a:bodyPr/>
                    <a:lstStyle/>
                    <a:p>
                      <a:pPr lvl="0" indent="0" marL="0" algn="r">
                        <a:buNone/>
                      </a:pPr>
                      <a:r>
                        <a:rPr/>
                        <a:t>12.0</a:t>
                      </a:r>
                    </a:p>
                  </a:txBody>
                </a:tc>
                <a:tc>
                  <a:txBody>
                    <a:bodyPr/>
                    <a:lstStyle/>
                    <a:p>
                      <a:pPr lvl="0" indent="0" marL="0" algn="r">
                        <a:buNone/>
                      </a:pPr>
                      <a:r>
                        <a:rPr/>
                        <a:t>12.0</a:t>
                      </a:r>
                    </a:p>
                  </a:txBody>
                </a:tc>
                <a:tc>
                  <a:txBody>
                    <a:bodyPr/>
                    <a:lstStyle/>
                    <a:p>
                      <a:pPr lvl="0" indent="0" marL="0" algn="r">
                        <a:buNone/>
                      </a:pPr>
                      <a:r>
                        <a:rPr/>
                        <a:t>12.3</a:t>
                      </a:r>
                    </a:p>
                  </a:txBody>
                </a:tc>
                <a:tc>
                  <a:txBody>
                    <a:bodyPr/>
                    <a:lstStyle/>
                    <a:p>
                      <a:pPr lvl="0" indent="0" marL="0" algn="r">
                        <a:buNone/>
                      </a:pPr>
                      <a:r>
                        <a:rPr/>
                        <a:t>12.35</a:t>
                      </a:r>
                    </a:p>
                  </a:txBody>
                </a:tc>
                <a:tc>
                  <a:txBody>
                    <a:bodyPr/>
                    <a:lstStyle/>
                    <a:p>
                      <a:pPr lvl="0" indent="0" marL="0" algn="r">
                        <a:buNone/>
                      </a:pPr>
                      <a:r>
                        <a:rPr/>
                        <a:t>12.346</a:t>
                      </a:r>
                    </a:p>
                  </a:txBody>
                </a:tc>
              </a:tr>
            </a:tbl>
          </a:graphicData>
        </a:graphic>
      </p:graphicFrame>
      <p:sp>
        <p:nvSpPr>
          <p:cNvPr id="1" name="TextBox 3"/>
          <p:cNvSpPr txBox="1"/>
          <p:nvPr/>
        </p:nvSpPr>
        <p:spPr>
          <a:xfrm>
            <a:off x="457200" y="3937000"/>
            <a:ext cx="8229600" cy="508000"/>
          </a:xfrm>
          <a:prstGeom prst="rect">
            <a:avLst/>
          </a:prstGeom>
          <a:noFill/>
        </p:spPr>
        <p:txBody>
          <a:bodyPr/>
          <a:lstStyle/>
          <a:p>
            <a:pPr lvl="0" indent="0" marL="0" algn="ctr">
              <a:buNone/>
            </a:pPr>
            <a:r>
              <a:rPr/>
              <a:t>Rounding Examples - SQLite</a:t>
            </a:r>
          </a:p>
        </p:txBody>
      </p:sp>
      <p:sp>
        <p:nvSpPr>
          <p:cNvPr id="7" name="Footer Placeholder 4">
            <a:extLst>
              <a:ext uri="{FF2B5EF4-FFF2-40B4-BE49-F238E27FC236}">
                <a16:creationId xmlns:a16="http://schemas.microsoft.com/office/drawing/2014/main" id="{803BCF26-A432-0B1E-CC1D-B572131833DD}"/>
              </a:ext>
            </a:extLst>
          </p:cNvPr>
          <p:cNvSpPr>
            <a:spLocks noGrp="1"/>
          </p:cNvSpPr>
          <p:nvPr>
            <p:ph idx="11" sz="quarter" type="ftr"/>
          </p:nvPr>
        </p:nvSpPr>
        <p:spPr>
          <a:xfrm>
            <a:off x="2710774" y="4767263"/>
            <a:ext cx="3715966" cy="273844"/>
          </a:xfrm>
          <a:prstGeom prst="rect">
            <a:avLst/>
          </a:prstGeom>
        </p:spPr>
        <p:txBody>
          <a:bodyPr/>
          <a:lstStyle>
            <a:lvl1pPr>
              <a:defRPr>
                <a:solidFill>
                  <a:schemeClr val="accent2">
                    <a:lumMod val="50000"/>
                    <a:alpha val="80000"/>
                  </a:schemeClr>
                </a:solidFill>
              </a:defRPr>
            </a:lvl1pPr>
          </a:lstStyle>
          <a:p>
            <a:r>
              <a:rPr dirty="0" lang="en-US"/>
              <a:t>Introduction to Database Systems Modeling and Administration - C) 2025 </a:t>
            </a:r>
            <a:r>
              <a:rPr dirty="0" err="1" lang="en-US"/>
              <a:t>J.M.Reneau</a:t>
            </a:r>
            <a:r>
              <a:rPr dirty="0" lang="en-US"/>
              <a:t> Ph.D. - ALL RIGHTS RESERVED</a:t>
            </a:r>
          </a:p>
        </p:txBody>
      </p:sp>
    </p:spTree>
  </p:cSl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Rounding in SELECT Example</a:t>
            </a:r>
          </a:p>
        </p:txBody>
      </p:sp>
      <p:sp>
        <p:nvSpPr>
          <p:cNvPr id="3" name="Content Placeholder 2"/>
          <p:cNvSpPr>
            <a:spLocks noGrp="1"/>
          </p:cNvSpPr>
          <p:nvPr>
            <p:ph idx="1"/>
          </p:nvPr>
        </p:nvSpPr>
        <p:spPr/>
        <p:txBody>
          <a:bodyPr/>
          <a:lstStyle/>
          <a:p>
            <a:pPr lvl="0" indent="0" marL="0">
              <a:buNone/>
            </a:pPr>
            <a:r>
              <a:rPr/>
              <a:t>If we take our animal weight in KG example to the next step, we can now round the result to a reasonable number of decimal places.</a:t>
            </a:r>
          </a:p>
          <a:p>
            <a:pPr lvl="0" indent="0">
              <a:buNone/>
            </a:pPr>
            <a:r>
              <a:rPr b="1">
                <a:solidFill>
                  <a:srgbClr val="007020"/>
                </a:solidFill>
                <a:latin typeface="Courier"/>
              </a:rPr>
              <a:t>SELECT</a:t>
            </a:r>
            <a:r>
              <a:rPr>
                <a:latin typeface="Courier"/>
              </a:rPr>
              <a:t> name, </a:t>
            </a:r>
            <a:r>
              <a:rPr>
                <a:solidFill>
                  <a:srgbClr val="06287E"/>
                </a:solidFill>
                <a:latin typeface="Courier"/>
              </a:rPr>
              <a:t>ROUND</a:t>
            </a:r>
            <a:r>
              <a:rPr>
                <a:latin typeface="Courier"/>
              </a:rPr>
              <a:t>(weight </a:t>
            </a:r>
            <a:r>
              <a:rPr>
                <a:solidFill>
                  <a:srgbClr val="666666"/>
                </a:solidFill>
                <a:latin typeface="Courier"/>
              </a:rPr>
              <a:t>/</a:t>
            </a:r>
            <a:r>
              <a:rPr>
                <a:latin typeface="Courier"/>
              </a:rPr>
              <a:t> </a:t>
            </a:r>
            <a:r>
              <a:rPr>
                <a:solidFill>
                  <a:srgbClr val="40A070"/>
                </a:solidFill>
                <a:latin typeface="Courier"/>
              </a:rPr>
              <a:t>2.2</a:t>
            </a:r>
            <a:r>
              <a:rPr>
                <a:latin typeface="Courier"/>
              </a:rPr>
              <a:t>, </a:t>
            </a:r>
            <a:r>
              <a:rPr>
                <a:solidFill>
                  <a:srgbClr val="40A070"/>
                </a:solidFill>
                <a:latin typeface="Courier"/>
              </a:rPr>
              <a:t>1</a:t>
            </a:r>
            <a:r>
              <a:rPr>
                <a:latin typeface="Courier"/>
              </a:rPr>
              <a:t>) </a:t>
            </a:r>
            <a:r>
              <a:rPr b="1">
                <a:solidFill>
                  <a:srgbClr val="007020"/>
                </a:solidFill>
                <a:latin typeface="Courier"/>
              </a:rPr>
              <a:t>AS</a:t>
            </a:r>
            <a:r>
              <a:rPr>
                <a:latin typeface="Courier"/>
              </a:rPr>
              <a:t> kg, species_id</a:t>
            </a:r>
            <a:br/>
            <a:r>
              <a:rPr>
                <a:latin typeface="Courier"/>
              </a:rPr>
              <a:t>    </a:t>
            </a:r>
            <a:r>
              <a:rPr b="1">
                <a:solidFill>
                  <a:srgbClr val="007020"/>
                </a:solidFill>
                <a:latin typeface="Courier"/>
              </a:rPr>
              <a:t>FROM</a:t>
            </a:r>
            <a:r>
              <a:rPr>
                <a:latin typeface="Courier"/>
              </a:rPr>
              <a:t> animal</a:t>
            </a:r>
            <a:br/>
            <a:r>
              <a:rPr>
                <a:latin typeface="Courier"/>
              </a:rPr>
              <a:t>    </a:t>
            </a:r>
            <a:r>
              <a:rPr b="1">
                <a:solidFill>
                  <a:srgbClr val="007020"/>
                </a:solidFill>
                <a:latin typeface="Courier"/>
              </a:rPr>
              <a:t>ORDER</a:t>
            </a:r>
            <a:r>
              <a:rPr>
                <a:latin typeface="Courier"/>
              </a:rPr>
              <a:t> </a:t>
            </a:r>
            <a:r>
              <a:rPr b="1">
                <a:solidFill>
                  <a:srgbClr val="007020"/>
                </a:solidFill>
                <a:latin typeface="Courier"/>
              </a:rPr>
              <a:t>BY</a:t>
            </a:r>
            <a:r>
              <a:rPr>
                <a:latin typeface="Courier"/>
              </a:rPr>
              <a:t> kg;</a:t>
            </a:r>
          </a:p>
        </p:txBody>
      </p:sp>
      <p:sp>
        <p:nvSpPr>
          <p:cNvPr id="7" name="Footer Placeholder 4">
            <a:extLst>
              <a:ext uri="{FF2B5EF4-FFF2-40B4-BE49-F238E27FC236}">
                <a16:creationId xmlns:a16="http://schemas.microsoft.com/office/drawing/2014/main" id="{803BCF26-A432-0B1E-CC1D-B572131833DD}"/>
              </a:ext>
            </a:extLst>
          </p:cNvPr>
          <p:cNvSpPr>
            <a:spLocks noGrp="1"/>
          </p:cNvSpPr>
          <p:nvPr>
            <p:ph idx="11" sz="quarter" type="ftr"/>
          </p:nvPr>
        </p:nvSpPr>
        <p:spPr>
          <a:xfrm>
            <a:off x="2710774" y="4767263"/>
            <a:ext cx="3715966" cy="273844"/>
          </a:xfrm>
          <a:prstGeom prst="rect">
            <a:avLst/>
          </a:prstGeom>
        </p:spPr>
        <p:txBody>
          <a:bodyPr/>
          <a:lstStyle>
            <a:lvl1pPr>
              <a:defRPr>
                <a:solidFill>
                  <a:schemeClr val="accent2">
                    <a:lumMod val="50000"/>
                    <a:alpha val="80000"/>
                  </a:schemeClr>
                </a:solidFill>
              </a:defRPr>
            </a:lvl1pPr>
          </a:lstStyle>
          <a:p>
            <a:r>
              <a:rPr dirty="0" lang="en-US"/>
              <a:t>Introduction to Database Systems Modeling and Administration - C) 2025 </a:t>
            </a:r>
            <a:r>
              <a:rPr dirty="0" err="1" lang="en-US"/>
              <a:t>J.M.Reneau</a:t>
            </a:r>
            <a:r>
              <a:rPr dirty="0" lang="en-US"/>
              <a:t> Ph.D. - ALL RIGHTS RESERVED</a:t>
            </a:r>
          </a:p>
        </p:txBody>
      </p:sp>
    </p:spTree>
  </p:cSl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Rounding in SELECT Example Result</a:t>
            </a:r>
          </a:p>
        </p:txBody>
      </p:sp>
      <p:graphicFrame>
        <p:nvGraphicFramePr>
          <p:cNvPr id="6" name="Content Placeholder 5"/>
          <p:cNvGraphicFramePr>
            <a:graphicFrameLocks noGrp="1"/>
          </p:cNvGraphicFramePr>
          <p:nvPr>
            <p:ph idx="1"/>
          </p:nvPr>
        </p:nvGraphicFramePr>
        <p:xfrm>
          <a:off x="457200" y="1054100"/>
          <a:ext cx="8229600" cy="2882900"/>
        </p:xfrm>
        <a:graphic>
          <a:graphicData uri="http://schemas.openxmlformats.org/drawingml/2006/table">
            <a:tbl>
              <a:tblPr firstRow="1" bandRow="1">
                <a:tableStyleId>{5C22544A-7EE6-4342-B048-85BDC9FD1C3A}</a:tableStyleId>
              </a:tblPr>
              <a:tblGrid>
                <a:gridCol w="2743200"/>
                <a:gridCol w="2743200"/>
                <a:gridCol w="2743200"/>
              </a:tblGrid>
              <a:tr h="0">
                <a:tc>
                  <a:txBody>
                    <a:bodyPr/>
                    <a:lstStyle/>
                    <a:p>
                      <a:pPr lvl="0" indent="0" marL="0">
                        <a:buNone/>
                      </a:pPr>
                      <a:r>
                        <a:rPr/>
                        <a:t>name</a:t>
                      </a:r>
                    </a:p>
                  </a:txBody>
                  <a:tcPr/>
                </a:tc>
                <a:tc>
                  <a:txBody>
                    <a:bodyPr/>
                    <a:lstStyle/>
                    <a:p>
                      <a:pPr lvl="0" indent="0" marL="0" algn="r">
                        <a:buNone/>
                      </a:pPr>
                      <a:r>
                        <a:rPr/>
                        <a:t>kg</a:t>
                      </a:r>
                    </a:p>
                  </a:txBody>
                  <a:tcPr/>
                </a:tc>
                <a:tc>
                  <a:txBody>
                    <a:bodyPr/>
                    <a:lstStyle/>
                    <a:p>
                      <a:pPr lvl="0" indent="0" marL="0">
                        <a:buNone/>
                      </a:pPr>
                      <a:r>
                        <a:rPr/>
                        <a:t>species_id</a:t>
                      </a:r>
                    </a:p>
                  </a:txBody>
                  <a:tcPr/>
                </a:tc>
              </a:tr>
              <a:tr h="0">
                <a:tc>
                  <a:txBody>
                    <a:bodyPr/>
                    <a:lstStyle/>
                    <a:p>
                      <a:pPr lvl="0" indent="0" marL="0">
                        <a:buNone/>
                      </a:pPr>
                      <a:r>
                        <a:rPr/>
                        <a:t>Holly</a:t>
                      </a:r>
                    </a:p>
                  </a:txBody>
                </a:tc>
                <a:tc>
                  <a:txBody>
                    <a:bodyPr/>
                    <a:lstStyle/>
                    <a:p>
                      <a:pPr lvl="0" indent="0" marL="0" algn="r">
                        <a:buNone/>
                      </a:pPr>
                      <a:r>
                        <a:rPr/>
                        <a:t>1.8</a:t>
                      </a:r>
                    </a:p>
                  </a:txBody>
                </a:tc>
                <a:tc>
                  <a:txBody>
                    <a:bodyPr/>
                    <a:lstStyle/>
                    <a:p>
                      <a:pPr lvl="0" indent="0" marL="0">
                        <a:buNone/>
                      </a:pPr>
                      <a:r>
                        <a:rPr/>
                        <a:t>C</a:t>
                      </a:r>
                    </a:p>
                  </a:txBody>
                </a:tc>
              </a:tr>
              <a:tr h="0">
                <a:tc>
                  <a:txBody>
                    <a:bodyPr/>
                    <a:lstStyle/>
                    <a:p>
                      <a:pPr lvl="0" indent="0" marL="0">
                        <a:buNone/>
                      </a:pPr>
                      <a:r>
                        <a:rPr/>
                        <a:t>Rosie</a:t>
                      </a:r>
                    </a:p>
                  </a:txBody>
                </a:tc>
                <a:tc>
                  <a:txBody>
                    <a:bodyPr/>
                    <a:lstStyle/>
                    <a:p>
                      <a:pPr lvl="0" indent="0" marL="0" algn="r">
                        <a:buNone/>
                      </a:pPr>
                      <a:r>
                        <a:rPr/>
                        <a:t>2.3</a:t>
                      </a:r>
                    </a:p>
                  </a:txBody>
                </a:tc>
                <a:tc>
                  <a:txBody>
                    <a:bodyPr/>
                    <a:lstStyle/>
                    <a:p>
                      <a:pPr lvl="0" indent="0" marL="0">
                        <a:buNone/>
                      </a:pPr>
                      <a:r>
                        <a:rPr/>
                        <a:t>C</a:t>
                      </a:r>
                    </a:p>
                  </a:txBody>
                </a:tc>
              </a:tr>
              <a:tr h="0">
                <a:tc>
                  <a:txBody>
                    <a:bodyPr/>
                    <a:lstStyle/>
                    <a:p>
                      <a:pPr lvl="0" indent="0" marL="0">
                        <a:buNone/>
                      </a:pPr>
                      <a:r>
                        <a:rPr/>
                        <a:t>Daisy</a:t>
                      </a:r>
                    </a:p>
                  </a:txBody>
                </a:tc>
                <a:tc>
                  <a:txBody>
                    <a:bodyPr/>
                    <a:lstStyle/>
                    <a:p>
                      <a:pPr lvl="0" indent="0" marL="0" algn="r">
                        <a:buNone/>
                      </a:pPr>
                      <a:r>
                        <a:rPr/>
                        <a:t>3.2</a:t>
                      </a:r>
                    </a:p>
                  </a:txBody>
                </a:tc>
                <a:tc>
                  <a:txBody>
                    <a:bodyPr/>
                    <a:lstStyle/>
                    <a:p>
                      <a:pPr lvl="0" indent="0" marL="0">
                        <a:buNone/>
                      </a:pPr>
                      <a:r>
                        <a:rPr/>
                        <a:t>C</a:t>
                      </a:r>
                    </a:p>
                  </a:txBody>
                </a:tc>
              </a:tr>
              <a:tr h="0">
                <a:tc>
                  <a:txBody>
                    <a:bodyPr/>
                    <a:lstStyle/>
                    <a:p>
                      <a:pPr lvl="0" indent="0" marL="0">
                        <a:buNone/>
                      </a:pPr>
                      <a:r>
                        <a:rPr/>
                        <a:t>Bonnie</a:t>
                      </a:r>
                    </a:p>
                  </a:txBody>
                </a:tc>
                <a:tc>
                  <a:txBody>
                    <a:bodyPr/>
                    <a:lstStyle/>
                    <a:p>
                      <a:pPr lvl="0" indent="0" marL="0" algn="r">
                        <a:buNone/>
                      </a:pPr>
                      <a:r>
                        <a:rPr/>
                        <a:t>4.1</a:t>
                      </a:r>
                    </a:p>
                  </a:txBody>
                </a:tc>
                <a:tc>
                  <a:txBody>
                    <a:bodyPr/>
                    <a:lstStyle/>
                    <a:p>
                      <a:pPr lvl="0" indent="0" marL="0">
                        <a:buNone/>
                      </a:pPr>
                      <a:r>
                        <a:rPr/>
                        <a:t>C</a:t>
                      </a:r>
                    </a:p>
                  </a:txBody>
                </a:tc>
              </a:tr>
              <a:tr h="0">
                <a:tc>
                  <a:txBody>
                    <a:bodyPr/>
                    <a:lstStyle/>
                    <a:p>
                      <a:pPr lvl="0" indent="0" marL="0">
                        <a:buNone/>
                      </a:pPr>
                      <a:r>
                        <a:rPr/>
                        <a:t>Cookie</a:t>
                      </a:r>
                    </a:p>
                  </a:txBody>
                </a:tc>
                <a:tc>
                  <a:txBody>
                    <a:bodyPr/>
                    <a:lstStyle/>
                    <a:p>
                      <a:pPr lvl="0" indent="0" marL="0" algn="r">
                        <a:buNone/>
                      </a:pPr>
                      <a:r>
                        <a:rPr/>
                        <a:t>5.5</a:t>
                      </a:r>
                    </a:p>
                  </a:txBody>
                </a:tc>
                <a:tc>
                  <a:txBody>
                    <a:bodyPr/>
                    <a:lstStyle/>
                    <a:p>
                      <a:pPr lvl="0" indent="0" marL="0">
                        <a:buNone/>
                      </a:pPr>
                      <a:r>
                        <a:rPr/>
                        <a:t>C</a:t>
                      </a:r>
                    </a:p>
                  </a:txBody>
                </a:tc>
              </a:tr>
              <a:tr h="0">
                <a:tc>
                  <a:txBody>
                    <a:bodyPr/>
                    <a:lstStyle/>
                    <a:p>
                      <a:pPr lvl="0" indent="0" marL="0">
                        <a:buNone/>
                      </a:pPr>
                      <a:r>
                        <a:rPr/>
                        <a:t>Cookie</a:t>
                      </a:r>
                    </a:p>
                  </a:txBody>
                </a:tc>
                <a:tc>
                  <a:txBody>
                    <a:bodyPr/>
                    <a:lstStyle/>
                    <a:p>
                      <a:pPr lvl="0" indent="0" marL="0" algn="r">
                        <a:buNone/>
                      </a:pPr>
                      <a:r>
                        <a:rPr/>
                        <a:t>5.5</a:t>
                      </a:r>
                    </a:p>
                  </a:txBody>
                </a:tc>
                <a:tc>
                  <a:txBody>
                    <a:bodyPr/>
                    <a:lstStyle/>
                    <a:p>
                      <a:pPr lvl="0" indent="0" marL="0">
                        <a:buNone/>
                      </a:pPr>
                      <a:r>
                        <a:rPr/>
                        <a:t>D</a:t>
                      </a:r>
                    </a:p>
                  </a:txBody>
                </a:tc>
              </a:tr>
              <a:tr h="0">
                <a:tc>
                  <a:txBody>
                    <a:bodyPr/>
                    <a:lstStyle/>
                    <a:p>
                      <a:pPr lvl="0" indent="0" marL="0">
                        <a:buNone/>
                      </a:pPr>
                      <a:r>
                        <a:rPr/>
                        <a:t>Penny</a:t>
                      </a:r>
                    </a:p>
                  </a:txBody>
                </a:tc>
                <a:tc>
                  <a:txBody>
                    <a:bodyPr/>
                    <a:lstStyle/>
                    <a:p>
                      <a:pPr lvl="0" indent="0" marL="0" algn="r">
                        <a:buNone/>
                      </a:pPr>
                      <a:r>
                        <a:rPr/>
                        <a:t>6.8</a:t>
                      </a:r>
                    </a:p>
                  </a:txBody>
                </a:tc>
                <a:tc>
                  <a:txBody>
                    <a:bodyPr/>
                    <a:lstStyle/>
                    <a:p>
                      <a:pPr lvl="0" indent="0" marL="0">
                        <a:buNone/>
                      </a:pPr>
                      <a:r>
                        <a:rPr/>
                        <a:t>C</a:t>
                      </a:r>
                    </a:p>
                  </a:txBody>
                </a:tc>
              </a:tr>
              <a:tr h="0">
                <a:tc>
                  <a:txBody>
                    <a:bodyPr/>
                    <a:lstStyle/>
                    <a:p>
                      <a:pPr lvl="0" indent="0" marL="0">
                        <a:buNone/>
                      </a:pPr>
                      <a:r>
                        <a:rPr/>
                        <a:t>Kitty</a:t>
                      </a:r>
                    </a:p>
                  </a:txBody>
                </a:tc>
                <a:tc>
                  <a:txBody>
                    <a:bodyPr/>
                    <a:lstStyle/>
                    <a:p>
                      <a:pPr lvl="0" indent="0" marL="0" algn="r">
                        <a:buNone/>
                      </a:pPr>
                      <a:r>
                        <a:rPr/>
                        <a:t>7.7</a:t>
                      </a:r>
                    </a:p>
                  </a:txBody>
                </a:tc>
                <a:tc>
                  <a:txBody>
                    <a:bodyPr/>
                    <a:lstStyle/>
                    <a:p>
                      <a:pPr lvl="0" indent="0" marL="0">
                        <a:buNone/>
                      </a:pPr>
                      <a:r>
                        <a:rPr/>
                        <a:t>C</a:t>
                      </a:r>
                    </a:p>
                  </a:txBody>
                </a:tc>
              </a:tr>
              <a:tr h="0">
                <a:tc>
                  <a:txBody>
                    <a:bodyPr/>
                    <a:lstStyle/>
                    <a:p>
                      <a:pPr lvl="0" indent="0" marL="0">
                        <a:buNone/>
                      </a:pPr>
                      <a:r>
                        <a:rPr/>
                        <a:t>Bobo</a:t>
                      </a:r>
                    </a:p>
                  </a:txBody>
                </a:tc>
                <a:tc>
                  <a:txBody>
                    <a:bodyPr/>
                    <a:lstStyle/>
                    <a:p>
                      <a:pPr lvl="0" indent="0" marL="0" algn="r">
                        <a:buNone/>
                      </a:pPr>
                      <a:r>
                        <a:rPr/>
                        <a:t>10.5</a:t>
                      </a:r>
                    </a:p>
                  </a:txBody>
                </a:tc>
                <a:tc>
                  <a:txBody>
                    <a:bodyPr/>
                    <a:lstStyle/>
                    <a:p>
                      <a:pPr lvl="0" indent="0" marL="0">
                        <a:buNone/>
                      </a:pPr>
                      <a:r>
                        <a:rPr/>
                        <a:t>D</a:t>
                      </a:r>
                    </a:p>
                  </a:txBody>
                </a:tc>
              </a:tr>
            </a:tbl>
          </a:graphicData>
        </a:graphic>
      </p:graphicFrame>
      <p:sp>
        <p:nvSpPr>
          <p:cNvPr id="1" name="TextBox 3"/>
          <p:cNvSpPr txBox="1"/>
          <p:nvPr/>
        </p:nvSpPr>
        <p:spPr>
          <a:xfrm>
            <a:off x="457200" y="3937000"/>
            <a:ext cx="8229600" cy="508000"/>
          </a:xfrm>
          <a:prstGeom prst="rect">
            <a:avLst/>
          </a:prstGeom>
          <a:noFill/>
        </p:spPr>
        <p:txBody>
          <a:bodyPr/>
          <a:lstStyle/>
          <a:p>
            <a:pPr lvl="0" indent="0" marL="0" algn="ctr">
              <a:buNone/>
            </a:pPr>
            <a:r>
              <a:rPr/>
              <a:t>Animal Weights in KG with Column Alias and Rounding</a:t>
            </a:r>
          </a:p>
        </p:txBody>
      </p:sp>
      <p:sp>
        <p:nvSpPr>
          <p:cNvPr id="7" name="Footer Placeholder 4">
            <a:extLst>
              <a:ext uri="{FF2B5EF4-FFF2-40B4-BE49-F238E27FC236}">
                <a16:creationId xmlns:a16="http://schemas.microsoft.com/office/drawing/2014/main" id="{803BCF26-A432-0B1E-CC1D-B572131833DD}"/>
              </a:ext>
            </a:extLst>
          </p:cNvPr>
          <p:cNvSpPr>
            <a:spLocks noGrp="1"/>
          </p:cNvSpPr>
          <p:nvPr>
            <p:ph idx="11" sz="quarter" type="ftr"/>
          </p:nvPr>
        </p:nvSpPr>
        <p:spPr>
          <a:xfrm>
            <a:off x="2710774" y="4767263"/>
            <a:ext cx="3715966" cy="273844"/>
          </a:xfrm>
          <a:prstGeom prst="rect">
            <a:avLst/>
          </a:prstGeom>
        </p:spPr>
        <p:txBody>
          <a:bodyPr/>
          <a:lstStyle>
            <a:lvl1pPr>
              <a:defRPr>
                <a:solidFill>
                  <a:schemeClr val="accent2">
                    <a:lumMod val="50000"/>
                    <a:alpha val="80000"/>
                  </a:schemeClr>
                </a:solidFill>
              </a:defRPr>
            </a:lvl1pPr>
          </a:lstStyle>
          <a:p>
            <a:r>
              <a:rPr dirty="0" lang="en-US"/>
              <a:t>Introduction to Database Systems Modeling and Administration - C) 2025 </a:t>
            </a:r>
            <a:r>
              <a:rPr dirty="0" err="1" lang="en-US"/>
              <a:t>J.M.Reneau</a:t>
            </a:r>
            <a:r>
              <a:rPr dirty="0" lang="en-US"/>
              <a:t> Ph.D. - ALL RIGHTS RESERVED</a:t>
            </a:r>
          </a:p>
        </p:txBody>
      </p:sp>
    </p:spTree>
  </p:cSl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Arithmetic Operators</a:t>
            </a:r>
          </a:p>
        </p:txBody>
      </p:sp>
      <p:sp>
        <p:nvSpPr>
          <p:cNvPr id="3" name="Content Placeholder 2"/>
          <p:cNvSpPr>
            <a:spLocks noGrp="1"/>
          </p:cNvSpPr>
          <p:nvPr>
            <p:ph idx="1"/>
          </p:nvPr>
        </p:nvSpPr>
        <p:spPr/>
        <p:txBody>
          <a:bodyPr/>
          <a:lstStyle/>
          <a:p>
            <a:pPr lvl="0" indent="0" marL="0">
              <a:buNone/>
            </a:pPr>
            <a:r>
              <a:rPr/>
              <a:t>The six arithmetic operators follow the same order of operations that they do in other common uses.</a:t>
            </a:r>
          </a:p>
          <a:p>
            <a:pPr lvl="0"/>
            <a:r>
              <a:rPr>
                <a:latin typeface="Courier"/>
              </a:rPr>
              <a:t>expr1 + expr2</a:t>
            </a:r>
            <a:r>
              <a:rPr/>
              <a:t> - Addition</a:t>
            </a:r>
          </a:p>
          <a:p>
            <a:pPr lvl="0"/>
            <a:r>
              <a:rPr>
                <a:latin typeface="Courier"/>
              </a:rPr>
              <a:t>expr1 - expr2</a:t>
            </a:r>
            <a:r>
              <a:rPr/>
              <a:t> - Subtraction</a:t>
            </a:r>
          </a:p>
          <a:p>
            <a:pPr lvl="0"/>
            <a:r>
              <a:rPr>
                <a:latin typeface="Courier"/>
              </a:rPr>
              <a:t>expr1 * expr2</a:t>
            </a:r>
            <a:r>
              <a:rPr/>
              <a:t> - Multiplication</a:t>
            </a:r>
          </a:p>
          <a:p>
            <a:pPr lvl="0"/>
            <a:r>
              <a:rPr>
                <a:latin typeface="Courier"/>
              </a:rPr>
              <a:t>expr1 / expr2</a:t>
            </a:r>
            <a:r>
              <a:rPr/>
              <a:t> - Division (See below for details)</a:t>
            </a:r>
          </a:p>
          <a:p>
            <a:pPr lvl="0"/>
            <a:r>
              <a:rPr>
                <a:latin typeface="Courier"/>
              </a:rPr>
              <a:t>expr1 % expr2</a:t>
            </a:r>
            <a:r>
              <a:rPr/>
              <a:t> - Modulus</a:t>
            </a:r>
          </a:p>
          <a:p>
            <a:pPr lvl="0"/>
            <a:r>
              <a:rPr>
                <a:latin typeface="Courier"/>
              </a:rPr>
              <a:t>( expression )</a:t>
            </a:r>
            <a:r>
              <a:rPr/>
              <a:t> - Order of Operation</a:t>
            </a:r>
          </a:p>
        </p:txBody>
      </p:sp>
      <p:sp>
        <p:nvSpPr>
          <p:cNvPr id="7" name="Footer Placeholder 4">
            <a:extLst>
              <a:ext uri="{FF2B5EF4-FFF2-40B4-BE49-F238E27FC236}">
                <a16:creationId xmlns:a16="http://schemas.microsoft.com/office/drawing/2014/main" id="{803BCF26-A432-0B1E-CC1D-B572131833DD}"/>
              </a:ext>
            </a:extLst>
          </p:cNvPr>
          <p:cNvSpPr>
            <a:spLocks noGrp="1"/>
          </p:cNvSpPr>
          <p:nvPr>
            <p:ph idx="11" sz="quarter" type="ftr"/>
          </p:nvPr>
        </p:nvSpPr>
        <p:spPr>
          <a:xfrm>
            <a:off x="2710774" y="4767263"/>
            <a:ext cx="3715966" cy="273844"/>
          </a:xfrm>
          <a:prstGeom prst="rect">
            <a:avLst/>
          </a:prstGeom>
        </p:spPr>
        <p:txBody>
          <a:bodyPr/>
          <a:lstStyle>
            <a:lvl1pPr>
              <a:defRPr>
                <a:solidFill>
                  <a:schemeClr val="accent2">
                    <a:lumMod val="50000"/>
                    <a:alpha val="80000"/>
                  </a:schemeClr>
                </a:solidFill>
              </a:defRPr>
            </a:lvl1pPr>
          </a:lstStyle>
          <a:p>
            <a:r>
              <a:rPr dirty="0" lang="en-US"/>
              <a:t>Introduction to Database Systems Modeling and Administration - C) 2025 </a:t>
            </a:r>
            <a:r>
              <a:rPr dirty="0" err="1" lang="en-US"/>
              <a:t>J.M.Reneau</a:t>
            </a:r>
            <a:r>
              <a:rPr dirty="0" lang="en-US"/>
              <a:t> Ph.D. - ALL RIGHTS RESERVED</a:t>
            </a:r>
          </a:p>
        </p:txBody>
      </p:sp>
    </p:spTree>
  </p:cSl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CEILING and FLOOR Functions</a:t>
            </a:r>
          </a:p>
        </p:txBody>
      </p:sp>
      <p:sp>
        <p:nvSpPr>
          <p:cNvPr id="3" name="Content Placeholder 2"/>
          <p:cNvSpPr>
            <a:spLocks noGrp="1"/>
          </p:cNvSpPr>
          <p:nvPr>
            <p:ph idx="1" sz="half"/>
          </p:nvPr>
        </p:nvSpPr>
        <p:spPr/>
        <p:txBody>
          <a:bodyPr/>
          <a:lstStyle/>
          <a:p>
            <a:pPr lvl="0" indent="0" marL="0">
              <a:buNone/>
            </a:pPr>
            <a:r>
              <a:rPr/>
              <a:t>The following functions convert a decimal to the closest integer.</a:t>
            </a:r>
          </a:p>
        </p:txBody>
      </p:sp>
      <p:graphicFrame>
        <p:nvGraphicFramePr>
          <p:cNvPr id="6" name="Content Placeholder 5"/>
          <p:cNvGraphicFramePr>
            <a:graphicFrameLocks noGrp="1"/>
          </p:cNvGraphicFramePr>
          <p:nvPr>
            <p:ph idx="1"/>
          </p:nvPr>
        </p:nvGraphicFramePr>
        <p:xfrm>
          <a:off x="4648200" y="1193800"/>
          <a:ext cx="4038600" cy="2882900"/>
        </p:xfrm>
        <a:graphic>
          <a:graphicData uri="http://schemas.openxmlformats.org/drawingml/2006/table">
            <a:tbl>
              <a:tblPr firstRow="1" bandRow="1">
                <a:tableStyleId>{5C22544A-7EE6-4342-B048-85BDC9FD1C3A}</a:tableStyleId>
              </a:tblPr>
              <a:tblGrid>
                <a:gridCol w="2019300"/>
                <a:gridCol w="2019300"/>
              </a:tblGrid>
              <a:tr h="0">
                <a:tc>
                  <a:txBody>
                    <a:bodyPr/>
                    <a:lstStyle/>
                    <a:p>
                      <a:pPr lvl="0" indent="0" marL="0">
                        <a:buNone/>
                      </a:pPr>
                      <a:r>
                        <a:rPr/>
                        <a:t>Function</a:t>
                      </a:r>
                    </a:p>
                  </a:txBody>
                  <a:tcPr/>
                </a:tc>
                <a:tc>
                  <a:txBody>
                    <a:bodyPr/>
                    <a:lstStyle/>
                    <a:p>
                      <a:pPr lvl="0" indent="0" marL="0">
                        <a:buNone/>
                      </a:pPr>
                      <a:r>
                        <a:rPr/>
                        <a:t>Description</a:t>
                      </a:r>
                    </a:p>
                  </a:txBody>
                  <a:tcPr/>
                </a:tc>
              </a:tr>
              <a:tr h="0">
                <a:tc>
                  <a:txBody>
                    <a:bodyPr/>
                    <a:lstStyle/>
                    <a:p>
                      <a:pPr lvl="0" indent="0" marL="0">
                        <a:buNone/>
                      </a:pPr>
                      <a:r>
                        <a:rPr>
                          <a:latin typeface="Courier"/>
                        </a:rPr>
                        <a:t>CEILING( expr )</a:t>
                      </a:r>
                    </a:p>
                  </a:txBody>
                </a:tc>
                <a:tc>
                  <a:txBody>
                    <a:bodyPr/>
                    <a:lstStyle/>
                    <a:p>
                      <a:pPr lvl="0" indent="0" marL="0">
                        <a:buNone/>
                      </a:pPr>
                      <a:r>
                        <a:rPr/>
                        <a:t>Find the next greater or equal integer.</a:t>
                      </a:r>
                    </a:p>
                  </a:txBody>
                </a:tc>
              </a:tr>
              <a:tr h="0">
                <a:tc>
                  <a:txBody>
                    <a:bodyPr/>
                    <a:lstStyle/>
                    <a:p>
                      <a:pPr lvl="0" indent="0" marL="0">
                        <a:buNone/>
                      </a:pPr>
                      <a:r>
                        <a:rPr>
                          <a:latin typeface="Courier"/>
                        </a:rPr>
                        <a:t>FLOOR( expr )</a:t>
                      </a:r>
                    </a:p>
                  </a:txBody>
                </a:tc>
                <a:tc>
                  <a:txBody>
                    <a:bodyPr/>
                    <a:lstStyle/>
                    <a:p>
                      <a:pPr lvl="0" indent="0" marL="0">
                        <a:buNone/>
                      </a:pPr>
                      <a:r>
                        <a:rPr/>
                        <a:t>Find the closest lesser or equal integer.</a:t>
                      </a:r>
                    </a:p>
                  </a:txBody>
                </a:tc>
              </a:tr>
            </a:tbl>
          </a:graphicData>
        </a:graphic>
      </p:graphicFrame>
      <p:sp>
        <p:nvSpPr>
          <p:cNvPr id="1" name="TextBox 3"/>
          <p:cNvSpPr txBox="1"/>
          <p:nvPr/>
        </p:nvSpPr>
        <p:spPr>
          <a:xfrm>
            <a:off x="4648200" y="4076700"/>
            <a:ext cx="4038600" cy="508000"/>
          </a:xfrm>
          <a:prstGeom prst="rect">
            <a:avLst/>
          </a:prstGeom>
          <a:noFill/>
        </p:spPr>
        <p:txBody>
          <a:bodyPr/>
          <a:lstStyle/>
          <a:p>
            <a:pPr lvl="0" indent="0" marL="0" algn="ctr">
              <a:buNone/>
            </a:pPr>
            <a:r>
              <a:rPr/>
              <a:t>Functions to Truncate Decimal Fraction</a:t>
            </a:r>
          </a:p>
        </p:txBody>
      </p:sp>
      <p:sp>
        <p:nvSpPr>
          <p:cNvPr id="8" name="Footer Placeholder 4">
            <a:extLst>
              <a:ext uri="{FF2B5EF4-FFF2-40B4-BE49-F238E27FC236}">
                <a16:creationId xmlns:a16="http://schemas.microsoft.com/office/drawing/2014/main" id="{6F0E717D-77EE-1957-8C53-CDFB4EA6350E}"/>
              </a:ext>
            </a:extLst>
          </p:cNvPr>
          <p:cNvSpPr>
            <a:spLocks noGrp="1"/>
          </p:cNvSpPr>
          <p:nvPr>
            <p:ph idx="11" sz="quarter" type="ftr"/>
          </p:nvPr>
        </p:nvSpPr>
        <p:spPr>
          <a:xfrm>
            <a:off x="2710774" y="4767263"/>
            <a:ext cx="3715966" cy="273844"/>
          </a:xfrm>
          <a:prstGeom prst="rect">
            <a:avLst/>
          </a:prstGeom>
        </p:spPr>
        <p:txBody>
          <a:bodyPr/>
          <a:lstStyle>
            <a:lvl1pPr>
              <a:defRPr>
                <a:solidFill>
                  <a:schemeClr val="accent2">
                    <a:lumMod val="50000"/>
                    <a:alpha val="80000"/>
                  </a:schemeClr>
                </a:solidFill>
              </a:defRPr>
            </a:lvl1pPr>
          </a:lstStyle>
          <a:p>
            <a:r>
              <a:rPr dirty="0" lang="en-US"/>
              <a:t>Introduction to Database Systems Modeling and Administration - C) 2025 </a:t>
            </a:r>
            <a:r>
              <a:rPr dirty="0" err="1" lang="en-US"/>
              <a:t>J.M.Reneau</a:t>
            </a:r>
            <a:r>
              <a:rPr dirty="0" lang="en-US"/>
              <a:t> Ph.D. - ALL RIGHTS RESERVED</a:t>
            </a:r>
          </a:p>
        </p:txBody>
      </p:sp>
    </p:spTree>
  </p:cSl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CEILING and FLOOR Example</a:t>
            </a:r>
          </a:p>
        </p:txBody>
      </p:sp>
      <p:sp>
        <p:nvSpPr>
          <p:cNvPr id="3" name="Content Placeholder 2"/>
          <p:cNvSpPr>
            <a:spLocks noGrp="1"/>
          </p:cNvSpPr>
          <p:nvPr>
            <p:ph idx="1" sz="half"/>
          </p:nvPr>
        </p:nvSpPr>
        <p:spPr/>
        <p:txBody>
          <a:bodyPr/>
          <a:lstStyle/>
          <a:p>
            <a:pPr lvl="0" indent="0">
              <a:buNone/>
            </a:pPr>
            <a:r>
              <a:rPr b="1">
                <a:solidFill>
                  <a:srgbClr val="007020"/>
                </a:solidFill>
                <a:latin typeface="Courier"/>
              </a:rPr>
              <a:t>SELECT</a:t>
            </a:r>
            <a:r>
              <a:rPr>
                <a:latin typeface="Courier"/>
              </a:rPr>
              <a:t> CEILING(</a:t>
            </a:r>
            <a:r>
              <a:rPr>
                <a:solidFill>
                  <a:srgbClr val="40A070"/>
                </a:solidFill>
                <a:latin typeface="Courier"/>
              </a:rPr>
              <a:t>2.9</a:t>
            </a:r>
            <a:r>
              <a:rPr>
                <a:latin typeface="Courier"/>
              </a:rPr>
              <a:t>) </a:t>
            </a:r>
            <a:r>
              <a:rPr b="1">
                <a:solidFill>
                  <a:srgbClr val="007020"/>
                </a:solidFill>
                <a:latin typeface="Courier"/>
              </a:rPr>
              <a:t>AS</a:t>
            </a:r>
            <a:r>
              <a:rPr>
                <a:latin typeface="Courier"/>
              </a:rPr>
              <a:t> C2_9, </a:t>
            </a:r>
            <a:r>
              <a:rPr>
                <a:solidFill>
                  <a:srgbClr val="06287E"/>
                </a:solidFill>
                <a:latin typeface="Courier"/>
              </a:rPr>
              <a:t>FLOOR</a:t>
            </a:r>
            <a:r>
              <a:rPr>
                <a:latin typeface="Courier"/>
              </a:rPr>
              <a:t>(</a:t>
            </a:r>
            <a:r>
              <a:rPr>
                <a:solidFill>
                  <a:srgbClr val="40A070"/>
                </a:solidFill>
                <a:latin typeface="Courier"/>
              </a:rPr>
              <a:t>2.9</a:t>
            </a:r>
            <a:r>
              <a:rPr>
                <a:latin typeface="Courier"/>
              </a:rPr>
              <a:t>) </a:t>
            </a:r>
            <a:r>
              <a:rPr b="1">
                <a:solidFill>
                  <a:srgbClr val="007020"/>
                </a:solidFill>
                <a:latin typeface="Courier"/>
              </a:rPr>
              <a:t>AS</a:t>
            </a:r>
            <a:r>
              <a:rPr>
                <a:latin typeface="Courier"/>
              </a:rPr>
              <a:t> F2_9,</a:t>
            </a:r>
            <a:br/>
            <a:r>
              <a:rPr>
                <a:latin typeface="Courier"/>
              </a:rPr>
              <a:t>    CEILING(</a:t>
            </a:r>
            <a:r>
              <a:rPr>
                <a:solidFill>
                  <a:srgbClr val="666666"/>
                </a:solidFill>
                <a:latin typeface="Courier"/>
              </a:rPr>
              <a:t>-</a:t>
            </a:r>
            <a:r>
              <a:rPr>
                <a:solidFill>
                  <a:srgbClr val="40A070"/>
                </a:solidFill>
                <a:latin typeface="Courier"/>
              </a:rPr>
              <a:t>1.5</a:t>
            </a:r>
            <a:r>
              <a:rPr>
                <a:latin typeface="Courier"/>
              </a:rPr>
              <a:t>) </a:t>
            </a:r>
            <a:r>
              <a:rPr b="1">
                <a:solidFill>
                  <a:srgbClr val="007020"/>
                </a:solidFill>
                <a:latin typeface="Courier"/>
              </a:rPr>
              <a:t>AS</a:t>
            </a:r>
            <a:r>
              <a:rPr>
                <a:latin typeface="Courier"/>
              </a:rPr>
              <a:t> Cn1_5, </a:t>
            </a:r>
            <a:r>
              <a:rPr>
                <a:solidFill>
                  <a:srgbClr val="06287E"/>
                </a:solidFill>
                <a:latin typeface="Courier"/>
              </a:rPr>
              <a:t>FLOOR</a:t>
            </a:r>
            <a:r>
              <a:rPr>
                <a:latin typeface="Courier"/>
              </a:rPr>
              <a:t>(</a:t>
            </a:r>
            <a:r>
              <a:rPr>
                <a:solidFill>
                  <a:srgbClr val="666666"/>
                </a:solidFill>
                <a:latin typeface="Courier"/>
              </a:rPr>
              <a:t>-</a:t>
            </a:r>
            <a:r>
              <a:rPr>
                <a:solidFill>
                  <a:srgbClr val="40A070"/>
                </a:solidFill>
                <a:latin typeface="Courier"/>
              </a:rPr>
              <a:t>1.5</a:t>
            </a:r>
            <a:r>
              <a:rPr>
                <a:latin typeface="Courier"/>
              </a:rPr>
              <a:t>) </a:t>
            </a:r>
            <a:r>
              <a:rPr b="1">
                <a:solidFill>
                  <a:srgbClr val="007020"/>
                </a:solidFill>
                <a:latin typeface="Courier"/>
              </a:rPr>
              <a:t>AS</a:t>
            </a:r>
            <a:r>
              <a:rPr>
                <a:latin typeface="Courier"/>
              </a:rPr>
              <a:t> Fn1_5,</a:t>
            </a:r>
            <a:br/>
            <a:r>
              <a:rPr>
                <a:latin typeface="Courier"/>
              </a:rPr>
              <a:t>    CEILING(</a:t>
            </a:r>
            <a:r>
              <a:rPr>
                <a:solidFill>
                  <a:srgbClr val="40A070"/>
                </a:solidFill>
                <a:latin typeface="Courier"/>
              </a:rPr>
              <a:t>9.0</a:t>
            </a:r>
            <a:r>
              <a:rPr>
                <a:latin typeface="Courier"/>
              </a:rPr>
              <a:t>) </a:t>
            </a:r>
            <a:r>
              <a:rPr b="1">
                <a:solidFill>
                  <a:srgbClr val="007020"/>
                </a:solidFill>
                <a:latin typeface="Courier"/>
              </a:rPr>
              <a:t>AS</a:t>
            </a:r>
            <a:r>
              <a:rPr>
                <a:latin typeface="Courier"/>
              </a:rPr>
              <a:t> C9, </a:t>
            </a:r>
            <a:r>
              <a:rPr>
                <a:solidFill>
                  <a:srgbClr val="06287E"/>
                </a:solidFill>
                <a:latin typeface="Courier"/>
              </a:rPr>
              <a:t>FLOOR</a:t>
            </a:r>
            <a:r>
              <a:rPr>
                <a:latin typeface="Courier"/>
              </a:rPr>
              <a:t>(</a:t>
            </a:r>
            <a:r>
              <a:rPr>
                <a:solidFill>
                  <a:srgbClr val="40A070"/>
                </a:solidFill>
                <a:latin typeface="Courier"/>
              </a:rPr>
              <a:t>9.0</a:t>
            </a:r>
            <a:r>
              <a:rPr>
                <a:latin typeface="Courier"/>
              </a:rPr>
              <a:t>) </a:t>
            </a:r>
            <a:r>
              <a:rPr b="1">
                <a:solidFill>
                  <a:srgbClr val="007020"/>
                </a:solidFill>
                <a:latin typeface="Courier"/>
              </a:rPr>
              <a:t>AS</a:t>
            </a:r>
            <a:r>
              <a:rPr>
                <a:latin typeface="Courier"/>
              </a:rPr>
              <a:t> F9;</a:t>
            </a:r>
          </a:p>
        </p:txBody>
      </p:sp>
      <p:graphicFrame>
        <p:nvGraphicFramePr>
          <p:cNvPr id="6" name="Content Placeholder 5"/>
          <p:cNvGraphicFramePr>
            <a:graphicFrameLocks noGrp="1"/>
          </p:cNvGraphicFramePr>
          <p:nvPr>
            <p:ph idx="1"/>
          </p:nvPr>
        </p:nvGraphicFramePr>
        <p:xfrm>
          <a:off x="4648200" y="1193800"/>
          <a:ext cx="4038600" cy="3390900"/>
        </p:xfrm>
        <a:graphic>
          <a:graphicData uri="http://schemas.openxmlformats.org/drawingml/2006/table">
            <a:tbl>
              <a:tblPr firstRow="1" bandRow="1">
                <a:tableStyleId>{5C22544A-7EE6-4342-B048-85BDC9FD1C3A}</a:tableStyleId>
              </a:tblPr>
              <a:tblGrid>
                <a:gridCol w="673100"/>
                <a:gridCol w="673100"/>
                <a:gridCol w="673100"/>
                <a:gridCol w="673100"/>
                <a:gridCol w="673100"/>
                <a:gridCol w="673100"/>
              </a:tblGrid>
              <a:tr h="0">
                <a:tc>
                  <a:txBody>
                    <a:bodyPr/>
                    <a:lstStyle/>
                    <a:p>
                      <a:pPr lvl="0" indent="0" marL="0" algn="r">
                        <a:buNone/>
                      </a:pPr>
                      <a:r>
                        <a:rPr/>
                        <a:t>C2_9</a:t>
                      </a:r>
                    </a:p>
                  </a:txBody>
                  <a:tcPr/>
                </a:tc>
                <a:tc>
                  <a:txBody>
                    <a:bodyPr/>
                    <a:lstStyle/>
                    <a:p>
                      <a:pPr lvl="0" indent="0" marL="0" algn="r">
                        <a:buNone/>
                      </a:pPr>
                      <a:r>
                        <a:rPr/>
                        <a:t>F2_9</a:t>
                      </a:r>
                    </a:p>
                  </a:txBody>
                  <a:tcPr/>
                </a:tc>
                <a:tc>
                  <a:txBody>
                    <a:bodyPr/>
                    <a:lstStyle/>
                    <a:p>
                      <a:pPr lvl="0" indent="0" marL="0" algn="r">
                        <a:buNone/>
                      </a:pPr>
                      <a:r>
                        <a:rPr/>
                        <a:t>Cn1_5</a:t>
                      </a:r>
                    </a:p>
                  </a:txBody>
                  <a:tcPr/>
                </a:tc>
                <a:tc>
                  <a:txBody>
                    <a:bodyPr/>
                    <a:lstStyle/>
                    <a:p>
                      <a:pPr lvl="0" indent="0" marL="0" algn="r">
                        <a:buNone/>
                      </a:pPr>
                      <a:r>
                        <a:rPr/>
                        <a:t>Fn1_5</a:t>
                      </a:r>
                    </a:p>
                  </a:txBody>
                  <a:tcPr/>
                </a:tc>
                <a:tc>
                  <a:txBody>
                    <a:bodyPr/>
                    <a:lstStyle/>
                    <a:p>
                      <a:pPr lvl="0" indent="0" marL="0" algn="r">
                        <a:buNone/>
                      </a:pPr>
                      <a:r>
                        <a:rPr/>
                        <a:t>C9</a:t>
                      </a:r>
                    </a:p>
                  </a:txBody>
                  <a:tcPr/>
                </a:tc>
                <a:tc>
                  <a:txBody>
                    <a:bodyPr/>
                    <a:lstStyle/>
                    <a:p>
                      <a:pPr lvl="0" indent="0" marL="0" algn="r">
                        <a:buNone/>
                      </a:pPr>
                      <a:r>
                        <a:rPr/>
                        <a:t>F9</a:t>
                      </a:r>
                    </a:p>
                  </a:txBody>
                  <a:tcPr/>
                </a:tc>
              </a:tr>
              <a:tr h="0">
                <a:tc>
                  <a:txBody>
                    <a:bodyPr/>
                    <a:lstStyle/>
                    <a:p>
                      <a:pPr lvl="0" indent="0" marL="0" algn="r">
                        <a:buNone/>
                      </a:pPr>
                      <a:r>
                        <a:rPr/>
                        <a:t>3.0</a:t>
                      </a:r>
                    </a:p>
                  </a:txBody>
                </a:tc>
                <a:tc>
                  <a:txBody>
                    <a:bodyPr/>
                    <a:lstStyle/>
                    <a:p>
                      <a:pPr lvl="0" indent="0" marL="0" algn="r">
                        <a:buNone/>
                      </a:pPr>
                      <a:r>
                        <a:rPr/>
                        <a:t>2.0</a:t>
                      </a:r>
                    </a:p>
                  </a:txBody>
                </a:tc>
                <a:tc>
                  <a:txBody>
                    <a:bodyPr/>
                    <a:lstStyle/>
                    <a:p>
                      <a:pPr lvl="0" indent="0" marL="0" algn="r">
                        <a:buNone/>
                      </a:pPr>
                      <a:r>
                        <a:rPr/>
                        <a:t>-1.0</a:t>
                      </a:r>
                    </a:p>
                  </a:txBody>
                </a:tc>
                <a:tc>
                  <a:txBody>
                    <a:bodyPr/>
                    <a:lstStyle/>
                    <a:p>
                      <a:pPr lvl="0" indent="0" marL="0" algn="r">
                        <a:buNone/>
                      </a:pPr>
                      <a:r>
                        <a:rPr/>
                        <a:t>-2.0</a:t>
                      </a:r>
                    </a:p>
                  </a:txBody>
                </a:tc>
                <a:tc>
                  <a:txBody>
                    <a:bodyPr/>
                    <a:lstStyle/>
                    <a:p>
                      <a:pPr lvl="0" indent="0" marL="0" algn="r">
                        <a:buNone/>
                      </a:pPr>
                      <a:r>
                        <a:rPr/>
                        <a:t>9.0</a:t>
                      </a:r>
                    </a:p>
                  </a:txBody>
                </a:tc>
                <a:tc>
                  <a:txBody>
                    <a:bodyPr/>
                    <a:lstStyle/>
                    <a:p>
                      <a:pPr lvl="0" indent="0" marL="0" algn="r">
                        <a:buNone/>
                      </a:pPr>
                      <a:r>
                        <a:rPr/>
                        <a:t>9.0</a:t>
                      </a:r>
                    </a:p>
                  </a:txBody>
                </a:tc>
              </a:tr>
            </a:tbl>
          </a:graphicData>
        </a:graphic>
      </p:graphicFrame>
      <p:sp>
        <p:nvSpPr>
          <p:cNvPr id="8" name="Footer Placeholder 4">
            <a:extLst>
              <a:ext uri="{FF2B5EF4-FFF2-40B4-BE49-F238E27FC236}">
                <a16:creationId xmlns:a16="http://schemas.microsoft.com/office/drawing/2014/main" id="{6F0E717D-77EE-1957-8C53-CDFB4EA6350E}"/>
              </a:ext>
            </a:extLst>
          </p:cNvPr>
          <p:cNvSpPr>
            <a:spLocks noGrp="1"/>
          </p:cNvSpPr>
          <p:nvPr>
            <p:ph idx="11" sz="quarter" type="ftr"/>
          </p:nvPr>
        </p:nvSpPr>
        <p:spPr>
          <a:xfrm>
            <a:off x="2710774" y="4767263"/>
            <a:ext cx="3715966" cy="273844"/>
          </a:xfrm>
          <a:prstGeom prst="rect">
            <a:avLst/>
          </a:prstGeom>
        </p:spPr>
        <p:txBody>
          <a:bodyPr/>
          <a:lstStyle>
            <a:lvl1pPr>
              <a:defRPr>
                <a:solidFill>
                  <a:schemeClr val="accent2">
                    <a:lumMod val="50000"/>
                    <a:alpha val="80000"/>
                  </a:schemeClr>
                </a:solidFill>
              </a:defRPr>
            </a:lvl1pPr>
          </a:lstStyle>
          <a:p>
            <a:r>
              <a:rPr dirty="0" lang="en-US"/>
              <a:t>Introduction to Database Systems Modeling and Administration - C) 2025 </a:t>
            </a:r>
            <a:r>
              <a:rPr dirty="0" err="1" lang="en-US"/>
              <a:t>J.M.Reneau</a:t>
            </a:r>
            <a:r>
              <a:rPr dirty="0" lang="en-US"/>
              <a:t> Ph.D. - ALL RIGHTS RESERVED</a:t>
            </a:r>
          </a:p>
        </p:txBody>
      </p:sp>
    </p:spTree>
  </p:cSl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POWER</a:t>
            </a:r>
          </a:p>
        </p:txBody>
      </p:sp>
      <p:sp>
        <p:nvSpPr>
          <p:cNvPr id="3" name="Content Placeholder 2"/>
          <p:cNvSpPr>
            <a:spLocks noGrp="1"/>
          </p:cNvSpPr>
          <p:nvPr>
            <p:ph idx="1" sz="half"/>
          </p:nvPr>
        </p:nvSpPr>
        <p:spPr/>
        <p:txBody>
          <a:bodyPr/>
          <a:lstStyle/>
          <a:p>
            <a:pPr lvl="0" indent="0" marL="0">
              <a:buNone/>
            </a:pPr>
            <a:r>
              <a:rPr/>
              <a:t>Raise the number represented by base to the exponent power.</a:t>
            </a:r>
          </a:p>
          <a:p>
            <a:pPr lvl="0" indent="0">
              <a:buNone/>
            </a:pPr>
            <a:r>
              <a:rPr b="1">
                <a:solidFill>
                  <a:srgbClr val="007020"/>
                </a:solidFill>
                <a:latin typeface="Courier"/>
              </a:rPr>
              <a:t>SELECT</a:t>
            </a:r>
            <a:r>
              <a:rPr>
                <a:latin typeface="Courier"/>
              </a:rPr>
              <a:t> </a:t>
            </a:r>
            <a:r>
              <a:rPr>
                <a:solidFill>
                  <a:srgbClr val="06287E"/>
                </a:solidFill>
                <a:latin typeface="Courier"/>
              </a:rPr>
              <a:t>POWER</a:t>
            </a:r>
            <a:r>
              <a:rPr>
                <a:latin typeface="Courier"/>
              </a:rPr>
              <a:t>(</a:t>
            </a:r>
            <a:r>
              <a:rPr>
                <a:solidFill>
                  <a:srgbClr val="40A070"/>
                </a:solidFill>
                <a:latin typeface="Courier"/>
              </a:rPr>
              <a:t>2</a:t>
            </a:r>
            <a:r>
              <a:rPr>
                <a:latin typeface="Courier"/>
              </a:rPr>
              <a:t>,</a:t>
            </a:r>
            <a:r>
              <a:rPr>
                <a:solidFill>
                  <a:srgbClr val="40A070"/>
                </a:solidFill>
                <a:latin typeface="Courier"/>
              </a:rPr>
              <a:t>2</a:t>
            </a:r>
            <a:r>
              <a:rPr>
                <a:latin typeface="Courier"/>
              </a:rPr>
              <a:t>);</a:t>
            </a:r>
          </a:p>
        </p:txBody>
      </p:sp>
      <p:graphicFrame>
        <p:nvGraphicFramePr>
          <p:cNvPr id="6" name="Content Placeholder 5"/>
          <p:cNvGraphicFramePr>
            <a:graphicFrameLocks noGrp="1"/>
          </p:cNvGraphicFramePr>
          <p:nvPr>
            <p:ph idx="1"/>
          </p:nvPr>
        </p:nvGraphicFramePr>
        <p:xfrm>
          <a:off x="4648200" y="1193800"/>
          <a:ext cx="4038600" cy="3390900"/>
        </p:xfrm>
        <a:graphic>
          <a:graphicData uri="http://schemas.openxmlformats.org/drawingml/2006/table">
            <a:tbl>
              <a:tblPr firstRow="1" bandRow="1">
                <a:tableStyleId>{5C22544A-7EE6-4342-B048-85BDC9FD1C3A}</a:tableStyleId>
              </a:tblPr>
              <a:tblGrid>
                <a:gridCol w="4038600"/>
              </a:tblGrid>
              <a:tr h="0">
                <a:tc>
                  <a:txBody>
                    <a:bodyPr/>
                    <a:lstStyle/>
                    <a:p>
                      <a:pPr lvl="0" indent="0" marL="0" algn="r">
                        <a:buNone/>
                      </a:pPr>
                      <a:r>
                        <a:rPr/>
                        <a:t>POWER(2,2)</a:t>
                      </a:r>
                    </a:p>
                  </a:txBody>
                  <a:tcPr/>
                </a:tc>
              </a:tr>
              <a:tr h="0">
                <a:tc>
                  <a:txBody>
                    <a:bodyPr/>
                    <a:lstStyle/>
                    <a:p>
                      <a:pPr lvl="0" indent="0" marL="0" algn="r">
                        <a:buNone/>
                      </a:pPr>
                      <a:r>
                        <a:rPr/>
                        <a:t>4</a:t>
                      </a:r>
                    </a:p>
                  </a:txBody>
                </a:tc>
              </a:tr>
            </a:tbl>
          </a:graphicData>
        </a:graphic>
      </p:graphicFrame>
      <p:sp>
        <p:nvSpPr>
          <p:cNvPr id="8" name="Footer Placeholder 4">
            <a:extLst>
              <a:ext uri="{FF2B5EF4-FFF2-40B4-BE49-F238E27FC236}">
                <a16:creationId xmlns:a16="http://schemas.microsoft.com/office/drawing/2014/main" id="{6F0E717D-77EE-1957-8C53-CDFB4EA6350E}"/>
              </a:ext>
            </a:extLst>
          </p:cNvPr>
          <p:cNvSpPr>
            <a:spLocks noGrp="1"/>
          </p:cNvSpPr>
          <p:nvPr>
            <p:ph idx="11" sz="quarter" type="ftr"/>
          </p:nvPr>
        </p:nvSpPr>
        <p:spPr>
          <a:xfrm>
            <a:off x="2710774" y="4767263"/>
            <a:ext cx="3715966" cy="273844"/>
          </a:xfrm>
          <a:prstGeom prst="rect">
            <a:avLst/>
          </a:prstGeom>
        </p:spPr>
        <p:txBody>
          <a:bodyPr/>
          <a:lstStyle>
            <a:lvl1pPr>
              <a:defRPr>
                <a:solidFill>
                  <a:schemeClr val="accent2">
                    <a:lumMod val="50000"/>
                    <a:alpha val="80000"/>
                  </a:schemeClr>
                </a:solidFill>
              </a:defRPr>
            </a:lvl1pPr>
          </a:lstStyle>
          <a:p>
            <a:r>
              <a:rPr dirty="0" lang="en-US"/>
              <a:t>Introduction to Database Systems Modeling and Administration - C) 2025 </a:t>
            </a:r>
            <a:r>
              <a:rPr dirty="0" err="1" lang="en-US"/>
              <a:t>J.M.Reneau</a:t>
            </a:r>
            <a:r>
              <a:rPr dirty="0" lang="en-US"/>
              <a:t> Ph.D. - ALL RIGHTS RESERVED</a:t>
            </a:r>
          </a:p>
        </p:txBody>
      </p:sp>
    </p:spTree>
  </p:cSl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Exponential Value (EXP)</a:t>
            </a:r>
          </a:p>
        </p:txBody>
      </p:sp>
      <p:sp>
        <p:nvSpPr>
          <p:cNvPr id="3" name="Content Placeholder 2"/>
          <p:cNvSpPr>
            <a:spLocks noGrp="1"/>
          </p:cNvSpPr>
          <p:nvPr>
            <p:ph idx="1" sz="half"/>
          </p:nvPr>
        </p:nvSpPr>
        <p:spPr/>
        <p:txBody>
          <a:bodyPr/>
          <a:lstStyle/>
          <a:p>
            <a:pPr lvl="0" indent="0" marL="0">
              <a:buNone/>
            </a:pPr>
            <a:r>
              <a:rPr/>
              <a:t>The </a:t>
            </a:r>
            <a:r>
              <a:rPr>
                <a:latin typeface="Courier"/>
              </a:rPr>
              <a:t>EXP()</a:t>
            </a:r>
            <a:r>
              <a:rPr/>
              <a:t> function raises the base of the natural logarithm (e, approx: 2.71828) to the specified power. It is the opposite of </a:t>
            </a:r>
            <a:r>
              <a:rPr>
                <a:latin typeface="Courier"/>
              </a:rPr>
              <a:t>LN()</a:t>
            </a:r>
            <a:r>
              <a:rPr/>
              <a:t> function.</a:t>
            </a:r>
          </a:p>
          <a:p>
            <a:pPr lvl="0" indent="0">
              <a:buNone/>
            </a:pPr>
            <a:r>
              <a:rPr b="1">
                <a:solidFill>
                  <a:srgbClr val="007020"/>
                </a:solidFill>
                <a:latin typeface="Courier"/>
              </a:rPr>
              <a:t>SELECT</a:t>
            </a:r>
            <a:r>
              <a:rPr>
                <a:latin typeface="Courier"/>
              </a:rPr>
              <a:t> </a:t>
            </a:r>
            <a:r>
              <a:rPr>
                <a:solidFill>
                  <a:srgbClr val="06287E"/>
                </a:solidFill>
                <a:latin typeface="Courier"/>
              </a:rPr>
              <a:t>EXP</a:t>
            </a:r>
            <a:r>
              <a:rPr>
                <a:latin typeface="Courier"/>
              </a:rPr>
              <a:t>(</a:t>
            </a:r>
            <a:r>
              <a:rPr>
                <a:solidFill>
                  <a:srgbClr val="40A070"/>
                </a:solidFill>
                <a:latin typeface="Courier"/>
              </a:rPr>
              <a:t>1</a:t>
            </a:r>
            <a:r>
              <a:rPr>
                <a:latin typeface="Courier"/>
              </a:rPr>
              <a:t>), </a:t>
            </a:r>
            <a:r>
              <a:rPr>
                <a:solidFill>
                  <a:srgbClr val="06287E"/>
                </a:solidFill>
                <a:latin typeface="Courier"/>
              </a:rPr>
              <a:t>EXP</a:t>
            </a:r>
            <a:r>
              <a:rPr>
                <a:latin typeface="Courier"/>
              </a:rPr>
              <a:t>(</a:t>
            </a:r>
            <a:r>
              <a:rPr>
                <a:solidFill>
                  <a:srgbClr val="40A070"/>
                </a:solidFill>
                <a:latin typeface="Courier"/>
              </a:rPr>
              <a:t>2.89</a:t>
            </a:r>
            <a:r>
              <a:rPr>
                <a:latin typeface="Courier"/>
              </a:rPr>
              <a:t>), </a:t>
            </a:r>
            <a:r>
              <a:rPr>
                <a:solidFill>
                  <a:srgbClr val="06287E"/>
                </a:solidFill>
                <a:latin typeface="Courier"/>
              </a:rPr>
              <a:t>EXP</a:t>
            </a:r>
            <a:r>
              <a:rPr>
                <a:latin typeface="Courier"/>
              </a:rPr>
              <a:t>(</a:t>
            </a:r>
            <a:r>
              <a:rPr>
                <a:solidFill>
                  <a:srgbClr val="06287E"/>
                </a:solidFill>
                <a:latin typeface="Courier"/>
              </a:rPr>
              <a:t>LN</a:t>
            </a:r>
            <a:r>
              <a:rPr>
                <a:latin typeface="Courier"/>
              </a:rPr>
              <a:t>(</a:t>
            </a:r>
            <a:r>
              <a:rPr>
                <a:solidFill>
                  <a:srgbClr val="40A070"/>
                </a:solidFill>
                <a:latin typeface="Courier"/>
              </a:rPr>
              <a:t>10</a:t>
            </a:r>
            <a:r>
              <a:rPr>
                <a:latin typeface="Courier"/>
              </a:rPr>
              <a:t>));</a:t>
            </a:r>
          </a:p>
        </p:txBody>
      </p:sp>
      <p:graphicFrame>
        <p:nvGraphicFramePr>
          <p:cNvPr id="6" name="Content Placeholder 5"/>
          <p:cNvGraphicFramePr>
            <a:graphicFrameLocks noGrp="1"/>
          </p:cNvGraphicFramePr>
          <p:nvPr>
            <p:ph idx="1"/>
          </p:nvPr>
        </p:nvGraphicFramePr>
        <p:xfrm>
          <a:off x="4648200" y="1193800"/>
          <a:ext cx="4038600" cy="2882900"/>
        </p:xfrm>
        <a:graphic>
          <a:graphicData uri="http://schemas.openxmlformats.org/drawingml/2006/table">
            <a:tbl>
              <a:tblPr firstRow="1" bandRow="1">
                <a:tableStyleId>{5C22544A-7EE6-4342-B048-85BDC9FD1C3A}</a:tableStyleId>
              </a:tblPr>
              <a:tblGrid>
                <a:gridCol w="1346200"/>
                <a:gridCol w="1346200"/>
                <a:gridCol w="1346200"/>
              </a:tblGrid>
              <a:tr h="0">
                <a:tc>
                  <a:txBody>
                    <a:bodyPr/>
                    <a:lstStyle/>
                    <a:p>
                      <a:pPr lvl="0" indent="0" marL="0" algn="r">
                        <a:buNone/>
                      </a:pPr>
                      <a:r>
                        <a:rPr/>
                        <a:t>EXP(1)</a:t>
                      </a:r>
                    </a:p>
                  </a:txBody>
                  <a:tcPr/>
                </a:tc>
                <a:tc>
                  <a:txBody>
                    <a:bodyPr/>
                    <a:lstStyle/>
                    <a:p>
                      <a:pPr lvl="0" indent="0" marL="0" algn="r">
                        <a:buNone/>
                      </a:pPr>
                      <a:r>
                        <a:rPr/>
                        <a:t>EXP(2.89)</a:t>
                      </a:r>
                    </a:p>
                  </a:txBody>
                  <a:tcPr/>
                </a:tc>
                <a:tc>
                  <a:txBody>
                    <a:bodyPr/>
                    <a:lstStyle/>
                    <a:p>
                      <a:pPr lvl="0" indent="0" marL="0" algn="r">
                        <a:buNone/>
                      </a:pPr>
                      <a:r>
                        <a:rPr/>
                        <a:t>EXP(LN(10))</a:t>
                      </a:r>
                    </a:p>
                  </a:txBody>
                  <a:tcPr/>
                </a:tc>
              </a:tr>
              <a:tr h="0">
                <a:tc>
                  <a:txBody>
                    <a:bodyPr/>
                    <a:lstStyle/>
                    <a:p>
                      <a:pPr lvl="0" indent="0" marL="0" algn="r">
                        <a:buNone/>
                      </a:pPr>
                      <a:r>
                        <a:rPr/>
                        <a:t>2.71828182845905</a:t>
                      </a:r>
                    </a:p>
                  </a:txBody>
                </a:tc>
                <a:tc>
                  <a:txBody>
                    <a:bodyPr/>
                    <a:lstStyle/>
                    <a:p>
                      <a:pPr lvl="0" indent="0" marL="0" algn="r">
                        <a:buNone/>
                      </a:pPr>
                      <a:r>
                        <a:rPr/>
                        <a:t>17.9933096015503</a:t>
                      </a:r>
                    </a:p>
                  </a:txBody>
                </a:tc>
                <a:tc>
                  <a:txBody>
                    <a:bodyPr/>
                    <a:lstStyle/>
                    <a:p>
                      <a:pPr lvl="0" indent="0" marL="0" algn="r">
                        <a:buNone/>
                      </a:pPr>
                      <a:r>
                        <a:rPr/>
                        <a:t>10.0</a:t>
                      </a:r>
                    </a:p>
                  </a:txBody>
                </a:tc>
              </a:tr>
            </a:tbl>
          </a:graphicData>
        </a:graphic>
      </p:graphicFrame>
      <p:sp>
        <p:nvSpPr>
          <p:cNvPr id="1" name="TextBox 3"/>
          <p:cNvSpPr txBox="1"/>
          <p:nvPr/>
        </p:nvSpPr>
        <p:spPr>
          <a:xfrm>
            <a:off x="4648200" y="4076700"/>
            <a:ext cx="4038600" cy="508000"/>
          </a:xfrm>
          <a:prstGeom prst="rect">
            <a:avLst/>
          </a:prstGeom>
          <a:noFill/>
        </p:spPr>
        <p:txBody>
          <a:bodyPr/>
          <a:lstStyle/>
          <a:p>
            <a:pPr lvl="0" indent="0" marL="0" algn="ctr">
              <a:buNone/>
            </a:pPr>
            <a:r>
              <a:rPr/>
              <a:t>EXP Function - Output</a:t>
            </a:r>
          </a:p>
        </p:txBody>
      </p:sp>
      <p:sp>
        <p:nvSpPr>
          <p:cNvPr id="8" name="Footer Placeholder 4">
            <a:extLst>
              <a:ext uri="{FF2B5EF4-FFF2-40B4-BE49-F238E27FC236}">
                <a16:creationId xmlns:a16="http://schemas.microsoft.com/office/drawing/2014/main" id="{6F0E717D-77EE-1957-8C53-CDFB4EA6350E}"/>
              </a:ext>
            </a:extLst>
          </p:cNvPr>
          <p:cNvSpPr>
            <a:spLocks noGrp="1"/>
          </p:cNvSpPr>
          <p:nvPr>
            <p:ph idx="11" sz="quarter" type="ftr"/>
          </p:nvPr>
        </p:nvSpPr>
        <p:spPr>
          <a:xfrm>
            <a:off x="2710774" y="4767263"/>
            <a:ext cx="3715966" cy="273844"/>
          </a:xfrm>
          <a:prstGeom prst="rect">
            <a:avLst/>
          </a:prstGeom>
        </p:spPr>
        <p:txBody>
          <a:bodyPr/>
          <a:lstStyle>
            <a:lvl1pPr>
              <a:defRPr>
                <a:solidFill>
                  <a:schemeClr val="accent2">
                    <a:lumMod val="50000"/>
                    <a:alpha val="80000"/>
                  </a:schemeClr>
                </a:solidFill>
              </a:defRPr>
            </a:lvl1pPr>
          </a:lstStyle>
          <a:p>
            <a:r>
              <a:rPr dirty="0" lang="en-US"/>
              <a:t>Introduction to Database Systems Modeling and Administration - C) 2025 </a:t>
            </a:r>
            <a:r>
              <a:rPr dirty="0" err="1" lang="en-US"/>
              <a:t>J.M.Reneau</a:t>
            </a:r>
            <a:r>
              <a:rPr dirty="0" lang="en-US"/>
              <a:t> Ph.D. - ALL RIGHTS RESERVED</a:t>
            </a:r>
          </a:p>
        </p:txBody>
      </p:sp>
    </p:spTree>
  </p:cSl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Natural Logarithm (LN)</a:t>
            </a:r>
          </a:p>
        </p:txBody>
      </p:sp>
      <p:sp>
        <p:nvSpPr>
          <p:cNvPr id="3" name="Content Placeholder 2"/>
          <p:cNvSpPr>
            <a:spLocks noGrp="1"/>
          </p:cNvSpPr>
          <p:nvPr>
            <p:ph idx="1" sz="half"/>
          </p:nvPr>
        </p:nvSpPr>
        <p:spPr/>
        <p:txBody>
          <a:bodyPr/>
          <a:lstStyle/>
          <a:p>
            <a:pPr lvl="0" indent="0" marL="0">
              <a:buNone/>
            </a:pPr>
            <a:r>
              <a:rPr/>
              <a:t>The natural logarithm is the opposite of the </a:t>
            </a:r>
            <a:r>
              <a:rPr>
                <a:latin typeface="Courier"/>
              </a:rPr>
              <a:t>EXP()</a:t>
            </a:r>
            <a:r>
              <a:rPr/>
              <a:t> function.</a:t>
            </a:r>
          </a:p>
          <a:p>
            <a:pPr lvl="0" indent="0">
              <a:buNone/>
            </a:pPr>
            <a:r>
              <a:rPr b="1">
                <a:solidFill>
                  <a:srgbClr val="007020"/>
                </a:solidFill>
                <a:latin typeface="Courier"/>
              </a:rPr>
              <a:t>SELECT</a:t>
            </a:r>
            <a:r>
              <a:rPr>
                <a:latin typeface="Courier"/>
              </a:rPr>
              <a:t> </a:t>
            </a:r>
            <a:r>
              <a:rPr>
                <a:solidFill>
                  <a:srgbClr val="06287E"/>
                </a:solidFill>
                <a:latin typeface="Courier"/>
              </a:rPr>
              <a:t>LN</a:t>
            </a:r>
            <a:r>
              <a:rPr>
                <a:latin typeface="Courier"/>
              </a:rPr>
              <a:t>(</a:t>
            </a:r>
            <a:r>
              <a:rPr>
                <a:solidFill>
                  <a:srgbClr val="40A070"/>
                </a:solidFill>
                <a:latin typeface="Courier"/>
              </a:rPr>
              <a:t>2.7</a:t>
            </a:r>
            <a:r>
              <a:rPr>
                <a:latin typeface="Courier"/>
              </a:rPr>
              <a:t>), </a:t>
            </a:r>
            <a:r>
              <a:rPr>
                <a:solidFill>
                  <a:srgbClr val="06287E"/>
                </a:solidFill>
                <a:latin typeface="Courier"/>
              </a:rPr>
              <a:t>LN</a:t>
            </a:r>
            <a:r>
              <a:rPr>
                <a:latin typeface="Courier"/>
              </a:rPr>
              <a:t>(</a:t>
            </a:r>
            <a:r>
              <a:rPr>
                <a:solidFill>
                  <a:srgbClr val="40A070"/>
                </a:solidFill>
                <a:latin typeface="Courier"/>
              </a:rPr>
              <a:t>18</a:t>
            </a:r>
            <a:r>
              <a:rPr>
                <a:latin typeface="Courier"/>
              </a:rPr>
              <a:t>);</a:t>
            </a:r>
          </a:p>
        </p:txBody>
      </p:sp>
      <p:graphicFrame>
        <p:nvGraphicFramePr>
          <p:cNvPr id="6" name="Content Placeholder 5"/>
          <p:cNvGraphicFramePr>
            <a:graphicFrameLocks noGrp="1"/>
          </p:cNvGraphicFramePr>
          <p:nvPr>
            <p:ph idx="1"/>
          </p:nvPr>
        </p:nvGraphicFramePr>
        <p:xfrm>
          <a:off x="4648200" y="1193800"/>
          <a:ext cx="4038600" cy="2882900"/>
        </p:xfrm>
        <a:graphic>
          <a:graphicData uri="http://schemas.openxmlformats.org/drawingml/2006/table">
            <a:tbl>
              <a:tblPr firstRow="1" bandRow="1">
                <a:tableStyleId>{5C22544A-7EE6-4342-B048-85BDC9FD1C3A}</a:tableStyleId>
              </a:tblPr>
              <a:tblGrid>
                <a:gridCol w="2019300"/>
                <a:gridCol w="2019300"/>
              </a:tblGrid>
              <a:tr h="0">
                <a:tc>
                  <a:txBody>
                    <a:bodyPr/>
                    <a:lstStyle/>
                    <a:p>
                      <a:pPr lvl="0" indent="0" marL="0" algn="r">
                        <a:buNone/>
                      </a:pPr>
                      <a:r>
                        <a:rPr/>
                        <a:t>LN(2.7)</a:t>
                      </a:r>
                    </a:p>
                  </a:txBody>
                  <a:tcPr/>
                </a:tc>
                <a:tc>
                  <a:txBody>
                    <a:bodyPr/>
                    <a:lstStyle/>
                    <a:p>
                      <a:pPr lvl="0" indent="0" marL="0" algn="r">
                        <a:buNone/>
                      </a:pPr>
                      <a:r>
                        <a:rPr/>
                        <a:t>LN(18)</a:t>
                      </a:r>
                    </a:p>
                  </a:txBody>
                  <a:tcPr/>
                </a:tc>
              </a:tr>
              <a:tr h="0">
                <a:tc>
                  <a:txBody>
                    <a:bodyPr/>
                    <a:lstStyle/>
                    <a:p>
                      <a:pPr lvl="0" indent="0" marL="0" algn="r">
                        <a:buNone/>
                      </a:pPr>
                      <a:r>
                        <a:rPr/>
                        <a:t>0.993251773010283</a:t>
                      </a:r>
                    </a:p>
                  </a:txBody>
                </a:tc>
                <a:tc>
                  <a:txBody>
                    <a:bodyPr/>
                    <a:lstStyle/>
                    <a:p>
                      <a:pPr lvl="0" indent="0" marL="0" algn="r">
                        <a:buNone/>
                      </a:pPr>
                      <a:r>
                        <a:rPr/>
                        <a:t>2.89037175789616</a:t>
                      </a:r>
                    </a:p>
                  </a:txBody>
                </a:tc>
              </a:tr>
            </a:tbl>
          </a:graphicData>
        </a:graphic>
      </p:graphicFrame>
      <p:sp>
        <p:nvSpPr>
          <p:cNvPr id="1" name="TextBox 3"/>
          <p:cNvSpPr txBox="1"/>
          <p:nvPr/>
        </p:nvSpPr>
        <p:spPr>
          <a:xfrm>
            <a:off x="4648200" y="4076700"/>
            <a:ext cx="4038600" cy="508000"/>
          </a:xfrm>
          <a:prstGeom prst="rect">
            <a:avLst/>
          </a:prstGeom>
          <a:noFill/>
        </p:spPr>
        <p:txBody>
          <a:bodyPr/>
          <a:lstStyle/>
          <a:p>
            <a:pPr lvl="0" indent="0" marL="0" algn="ctr">
              <a:buNone/>
            </a:pPr>
            <a:r>
              <a:rPr/>
              <a:t>LN Function - Output</a:t>
            </a:r>
          </a:p>
        </p:txBody>
      </p:sp>
      <p:sp>
        <p:nvSpPr>
          <p:cNvPr id="8" name="Footer Placeholder 4">
            <a:extLst>
              <a:ext uri="{FF2B5EF4-FFF2-40B4-BE49-F238E27FC236}">
                <a16:creationId xmlns:a16="http://schemas.microsoft.com/office/drawing/2014/main" id="{6F0E717D-77EE-1957-8C53-CDFB4EA6350E}"/>
              </a:ext>
            </a:extLst>
          </p:cNvPr>
          <p:cNvSpPr>
            <a:spLocks noGrp="1"/>
          </p:cNvSpPr>
          <p:nvPr>
            <p:ph idx="11" sz="quarter" type="ftr"/>
          </p:nvPr>
        </p:nvSpPr>
        <p:spPr>
          <a:xfrm>
            <a:off x="2710774" y="4767263"/>
            <a:ext cx="3715966" cy="273844"/>
          </a:xfrm>
          <a:prstGeom prst="rect">
            <a:avLst/>
          </a:prstGeom>
        </p:spPr>
        <p:txBody>
          <a:bodyPr/>
          <a:lstStyle>
            <a:lvl1pPr>
              <a:defRPr>
                <a:solidFill>
                  <a:schemeClr val="accent2">
                    <a:lumMod val="50000"/>
                    <a:alpha val="80000"/>
                  </a:schemeClr>
                </a:solidFill>
              </a:defRPr>
            </a:lvl1pPr>
          </a:lstStyle>
          <a:p>
            <a:r>
              <a:rPr dirty="0" lang="en-US"/>
              <a:t>Introduction to Database Systems Modeling and Administration - C) 2025 </a:t>
            </a:r>
            <a:r>
              <a:rPr dirty="0" err="1" lang="en-US"/>
              <a:t>J.M.Reneau</a:t>
            </a:r>
            <a:r>
              <a:rPr dirty="0" lang="en-US"/>
              <a:t> Ph.D. - ALL RIGHTS RESERVED</a:t>
            </a:r>
          </a:p>
        </p:txBody>
      </p:sp>
    </p:spTree>
  </p:cSl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Base 10 Logarithm (LOG)</a:t>
            </a:r>
          </a:p>
        </p:txBody>
      </p:sp>
      <p:sp>
        <p:nvSpPr>
          <p:cNvPr id="3" name="Content Placeholder 2"/>
          <p:cNvSpPr>
            <a:spLocks noGrp="1"/>
          </p:cNvSpPr>
          <p:nvPr>
            <p:ph idx="1" sz="half"/>
          </p:nvPr>
        </p:nvSpPr>
        <p:spPr/>
        <p:txBody>
          <a:bodyPr/>
          <a:lstStyle/>
          <a:p>
            <a:pPr lvl="0" indent="0">
              <a:buNone/>
            </a:pPr>
            <a:r>
              <a:rPr b="1">
                <a:solidFill>
                  <a:srgbClr val="007020"/>
                </a:solidFill>
                <a:latin typeface="Courier"/>
              </a:rPr>
              <a:t>SELECT</a:t>
            </a:r>
            <a:r>
              <a:rPr>
                <a:latin typeface="Courier"/>
              </a:rPr>
              <a:t> </a:t>
            </a:r>
            <a:r>
              <a:rPr>
                <a:solidFill>
                  <a:srgbClr val="06287E"/>
                </a:solidFill>
                <a:latin typeface="Courier"/>
              </a:rPr>
              <a:t>LOG</a:t>
            </a:r>
            <a:r>
              <a:rPr>
                <a:latin typeface="Courier"/>
              </a:rPr>
              <a:t>(</a:t>
            </a:r>
            <a:r>
              <a:rPr>
                <a:solidFill>
                  <a:srgbClr val="40A070"/>
                </a:solidFill>
                <a:latin typeface="Courier"/>
              </a:rPr>
              <a:t>2.7</a:t>
            </a:r>
            <a:r>
              <a:rPr>
                <a:latin typeface="Courier"/>
              </a:rPr>
              <a:t>), </a:t>
            </a:r>
            <a:r>
              <a:rPr>
                <a:solidFill>
                  <a:srgbClr val="06287E"/>
                </a:solidFill>
                <a:latin typeface="Courier"/>
              </a:rPr>
              <a:t>LOG</a:t>
            </a:r>
            <a:r>
              <a:rPr>
                <a:latin typeface="Courier"/>
              </a:rPr>
              <a:t>(</a:t>
            </a:r>
            <a:r>
              <a:rPr>
                <a:solidFill>
                  <a:srgbClr val="40A070"/>
                </a:solidFill>
                <a:latin typeface="Courier"/>
              </a:rPr>
              <a:t>10010929</a:t>
            </a:r>
            <a:r>
              <a:rPr>
                <a:latin typeface="Courier"/>
              </a:rPr>
              <a:t>);</a:t>
            </a:r>
          </a:p>
        </p:txBody>
      </p:sp>
      <p:graphicFrame>
        <p:nvGraphicFramePr>
          <p:cNvPr id="6" name="Content Placeholder 5"/>
          <p:cNvGraphicFramePr>
            <a:graphicFrameLocks noGrp="1"/>
          </p:cNvGraphicFramePr>
          <p:nvPr>
            <p:ph idx="1"/>
          </p:nvPr>
        </p:nvGraphicFramePr>
        <p:xfrm>
          <a:off x="4648200" y="1193800"/>
          <a:ext cx="4038600" cy="2882900"/>
        </p:xfrm>
        <a:graphic>
          <a:graphicData uri="http://schemas.openxmlformats.org/drawingml/2006/table">
            <a:tbl>
              <a:tblPr firstRow="1" bandRow="1">
                <a:tableStyleId>{5C22544A-7EE6-4342-B048-85BDC9FD1C3A}</a:tableStyleId>
              </a:tblPr>
              <a:tblGrid>
                <a:gridCol w="2019300"/>
                <a:gridCol w="2019300"/>
              </a:tblGrid>
              <a:tr h="0">
                <a:tc>
                  <a:txBody>
                    <a:bodyPr/>
                    <a:lstStyle/>
                    <a:p>
                      <a:pPr lvl="0" indent="0" marL="0" algn="r">
                        <a:buNone/>
                      </a:pPr>
                      <a:r>
                        <a:rPr/>
                        <a:t>LOG(2.7)</a:t>
                      </a:r>
                    </a:p>
                  </a:txBody>
                  <a:tcPr/>
                </a:tc>
                <a:tc>
                  <a:txBody>
                    <a:bodyPr/>
                    <a:lstStyle/>
                    <a:p>
                      <a:pPr lvl="0" indent="0" marL="0" algn="r">
                        <a:buNone/>
                      </a:pPr>
                      <a:r>
                        <a:rPr/>
                        <a:t>LOG(10010929)</a:t>
                      </a:r>
                    </a:p>
                  </a:txBody>
                  <a:tcPr/>
                </a:tc>
              </a:tr>
              <a:tr h="0">
                <a:tc>
                  <a:txBody>
                    <a:bodyPr/>
                    <a:lstStyle/>
                    <a:p>
                      <a:pPr lvl="0" indent="0" marL="0" algn="r">
                        <a:buNone/>
                      </a:pPr>
                      <a:r>
                        <a:rPr/>
                        <a:t>0.431363764158987</a:t>
                      </a:r>
                    </a:p>
                  </a:txBody>
                </a:tc>
                <a:tc>
                  <a:txBody>
                    <a:bodyPr/>
                    <a:lstStyle/>
                    <a:p>
                      <a:pPr lvl="0" indent="0" marL="0" algn="r">
                        <a:buNone/>
                      </a:pPr>
                      <a:r>
                        <a:rPr/>
                        <a:t>7.00047438126082</a:t>
                      </a:r>
                    </a:p>
                  </a:txBody>
                </a:tc>
              </a:tr>
            </a:tbl>
          </a:graphicData>
        </a:graphic>
      </p:graphicFrame>
      <p:sp>
        <p:nvSpPr>
          <p:cNvPr id="1" name="TextBox 3"/>
          <p:cNvSpPr txBox="1"/>
          <p:nvPr/>
        </p:nvSpPr>
        <p:spPr>
          <a:xfrm>
            <a:off x="4648200" y="4076700"/>
            <a:ext cx="4038600" cy="508000"/>
          </a:xfrm>
          <a:prstGeom prst="rect">
            <a:avLst/>
          </a:prstGeom>
          <a:noFill/>
        </p:spPr>
        <p:txBody>
          <a:bodyPr/>
          <a:lstStyle/>
          <a:p>
            <a:pPr lvl="0" indent="0" marL="0" algn="ctr">
              <a:buNone/>
            </a:pPr>
            <a:r>
              <a:rPr/>
              <a:t>LOG Function - Output</a:t>
            </a:r>
          </a:p>
        </p:txBody>
      </p:sp>
      <p:sp>
        <p:nvSpPr>
          <p:cNvPr id="8" name="Footer Placeholder 4">
            <a:extLst>
              <a:ext uri="{FF2B5EF4-FFF2-40B4-BE49-F238E27FC236}">
                <a16:creationId xmlns:a16="http://schemas.microsoft.com/office/drawing/2014/main" id="{6F0E717D-77EE-1957-8C53-CDFB4EA6350E}"/>
              </a:ext>
            </a:extLst>
          </p:cNvPr>
          <p:cNvSpPr>
            <a:spLocks noGrp="1"/>
          </p:cNvSpPr>
          <p:nvPr>
            <p:ph idx="11" sz="quarter" type="ftr"/>
          </p:nvPr>
        </p:nvSpPr>
        <p:spPr>
          <a:xfrm>
            <a:off x="2710774" y="4767263"/>
            <a:ext cx="3715966" cy="273844"/>
          </a:xfrm>
          <a:prstGeom prst="rect">
            <a:avLst/>
          </a:prstGeom>
        </p:spPr>
        <p:txBody>
          <a:bodyPr/>
          <a:lstStyle>
            <a:lvl1pPr>
              <a:defRPr>
                <a:solidFill>
                  <a:schemeClr val="accent2">
                    <a:lumMod val="50000"/>
                    <a:alpha val="80000"/>
                  </a:schemeClr>
                </a:solidFill>
              </a:defRPr>
            </a:lvl1pPr>
          </a:lstStyle>
          <a:p>
            <a:r>
              <a:rPr dirty="0" lang="en-US"/>
              <a:t>Introduction to Database Systems Modeling and Administration - C) 2025 </a:t>
            </a:r>
            <a:r>
              <a:rPr dirty="0" err="1" lang="en-US"/>
              <a:t>J.M.Reneau</a:t>
            </a:r>
            <a:r>
              <a:rPr dirty="0" lang="en-US"/>
              <a:t> Ph.D. - ALL RIGHTS RESERVED</a:t>
            </a:r>
          </a:p>
        </p:txBody>
      </p:sp>
    </p:spTree>
  </p:cSl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Addition, Subtraction, and Multiplication</a:t>
            </a:r>
          </a:p>
        </p:txBody>
      </p:sp>
      <p:sp>
        <p:nvSpPr>
          <p:cNvPr id="3" name="Content Placeholder 2"/>
          <p:cNvSpPr>
            <a:spLocks noGrp="1"/>
          </p:cNvSpPr>
          <p:nvPr>
            <p:ph idx="1" sz="half"/>
          </p:nvPr>
        </p:nvSpPr>
        <p:spPr/>
        <p:txBody>
          <a:bodyPr/>
          <a:lstStyle/>
          <a:p>
            <a:pPr lvl="0" indent="0" marL="0">
              <a:buNone/>
            </a:pPr>
            <a:r>
              <a:rPr/>
              <a:t>Show the results of 7 times 9 plus 3, and 7 times the quantity 15 minus 3.</a:t>
            </a:r>
          </a:p>
          <a:p>
            <a:pPr lvl="0" indent="0">
              <a:buNone/>
            </a:pPr>
            <a:r>
              <a:rPr b="1">
                <a:solidFill>
                  <a:srgbClr val="007020"/>
                </a:solidFill>
                <a:latin typeface="Courier"/>
              </a:rPr>
              <a:t>SELECT</a:t>
            </a:r>
            <a:r>
              <a:rPr>
                <a:latin typeface="Courier"/>
              </a:rPr>
              <a:t> </a:t>
            </a:r>
            <a:r>
              <a:rPr>
                <a:solidFill>
                  <a:srgbClr val="40A070"/>
                </a:solidFill>
                <a:latin typeface="Courier"/>
              </a:rPr>
              <a:t>7</a:t>
            </a:r>
            <a:r>
              <a:rPr>
                <a:latin typeface="Courier"/>
              </a:rPr>
              <a:t> </a:t>
            </a:r>
            <a:r>
              <a:rPr>
                <a:solidFill>
                  <a:srgbClr val="666666"/>
                </a:solidFill>
                <a:latin typeface="Courier"/>
              </a:rPr>
              <a:t>*</a:t>
            </a:r>
            <a:r>
              <a:rPr>
                <a:latin typeface="Courier"/>
              </a:rPr>
              <a:t> </a:t>
            </a:r>
            <a:r>
              <a:rPr>
                <a:solidFill>
                  <a:srgbClr val="40A070"/>
                </a:solidFill>
                <a:latin typeface="Courier"/>
              </a:rPr>
              <a:t>9</a:t>
            </a:r>
            <a:r>
              <a:rPr>
                <a:latin typeface="Courier"/>
              </a:rPr>
              <a:t> </a:t>
            </a:r>
            <a:r>
              <a:rPr>
                <a:solidFill>
                  <a:srgbClr val="666666"/>
                </a:solidFill>
                <a:latin typeface="Courier"/>
              </a:rPr>
              <a:t>+</a:t>
            </a:r>
            <a:r>
              <a:rPr>
                <a:latin typeface="Courier"/>
              </a:rPr>
              <a:t> </a:t>
            </a:r>
            <a:r>
              <a:rPr>
                <a:solidFill>
                  <a:srgbClr val="40A070"/>
                </a:solidFill>
                <a:latin typeface="Courier"/>
              </a:rPr>
              <a:t>3</a:t>
            </a:r>
            <a:r>
              <a:rPr>
                <a:latin typeface="Courier"/>
              </a:rPr>
              <a:t>, </a:t>
            </a:r>
            <a:r>
              <a:rPr>
                <a:solidFill>
                  <a:srgbClr val="40A070"/>
                </a:solidFill>
                <a:latin typeface="Courier"/>
              </a:rPr>
              <a:t>7</a:t>
            </a:r>
            <a:r>
              <a:rPr>
                <a:latin typeface="Courier"/>
              </a:rPr>
              <a:t> </a:t>
            </a:r>
            <a:r>
              <a:rPr>
                <a:solidFill>
                  <a:srgbClr val="666666"/>
                </a:solidFill>
                <a:latin typeface="Courier"/>
              </a:rPr>
              <a:t>*</a:t>
            </a:r>
            <a:r>
              <a:rPr>
                <a:latin typeface="Courier"/>
              </a:rPr>
              <a:t> ( </a:t>
            </a:r>
            <a:r>
              <a:rPr>
                <a:solidFill>
                  <a:srgbClr val="40A070"/>
                </a:solidFill>
                <a:latin typeface="Courier"/>
              </a:rPr>
              <a:t>15</a:t>
            </a:r>
            <a:r>
              <a:rPr>
                <a:latin typeface="Courier"/>
              </a:rPr>
              <a:t> </a:t>
            </a:r>
            <a:r>
              <a:rPr>
                <a:solidFill>
                  <a:srgbClr val="666666"/>
                </a:solidFill>
                <a:latin typeface="Courier"/>
              </a:rPr>
              <a:t>-</a:t>
            </a:r>
            <a:r>
              <a:rPr>
                <a:latin typeface="Courier"/>
              </a:rPr>
              <a:t> </a:t>
            </a:r>
            <a:r>
              <a:rPr>
                <a:solidFill>
                  <a:srgbClr val="40A070"/>
                </a:solidFill>
                <a:latin typeface="Courier"/>
              </a:rPr>
              <a:t>3</a:t>
            </a:r>
            <a:r>
              <a:rPr>
                <a:latin typeface="Courier"/>
              </a:rPr>
              <a:t> );</a:t>
            </a:r>
          </a:p>
        </p:txBody>
      </p:sp>
      <p:graphicFrame>
        <p:nvGraphicFramePr>
          <p:cNvPr id="6" name="Content Placeholder 5"/>
          <p:cNvGraphicFramePr>
            <a:graphicFrameLocks noGrp="1"/>
          </p:cNvGraphicFramePr>
          <p:nvPr>
            <p:ph idx="1"/>
          </p:nvPr>
        </p:nvGraphicFramePr>
        <p:xfrm>
          <a:off x="4648200" y="1193800"/>
          <a:ext cx="4038600" cy="2882900"/>
        </p:xfrm>
        <a:graphic>
          <a:graphicData uri="http://schemas.openxmlformats.org/drawingml/2006/table">
            <a:tbl>
              <a:tblPr firstRow="1" bandRow="1">
                <a:tableStyleId>{5C22544A-7EE6-4342-B048-85BDC9FD1C3A}</a:tableStyleId>
              </a:tblPr>
              <a:tblGrid>
                <a:gridCol w="2019300"/>
                <a:gridCol w="2019300"/>
              </a:tblGrid>
              <a:tr h="0">
                <a:tc>
                  <a:txBody>
                    <a:bodyPr/>
                    <a:lstStyle/>
                    <a:p>
                      <a:pPr lvl="0" indent="0" marL="0" algn="r">
                        <a:buNone/>
                      </a:pPr>
                      <a:r>
                        <a:rPr/>
                        <a:t>7 * 9 + 3</a:t>
                      </a:r>
                    </a:p>
                  </a:txBody>
                  <a:tcPr/>
                </a:tc>
                <a:tc>
                  <a:txBody>
                    <a:bodyPr/>
                    <a:lstStyle/>
                    <a:p>
                      <a:pPr lvl="0" indent="0" marL="0" algn="r">
                        <a:buNone/>
                      </a:pPr>
                      <a:r>
                        <a:rPr/>
                        <a:t>7 * ( 15 - 3 )</a:t>
                      </a:r>
                    </a:p>
                  </a:txBody>
                  <a:tcPr/>
                </a:tc>
              </a:tr>
              <a:tr h="0">
                <a:tc>
                  <a:txBody>
                    <a:bodyPr/>
                    <a:lstStyle/>
                    <a:p>
                      <a:pPr lvl="0" indent="0" marL="0" algn="r">
                        <a:buNone/>
                      </a:pPr>
                      <a:r>
                        <a:rPr/>
                        <a:t>66</a:t>
                      </a:r>
                    </a:p>
                  </a:txBody>
                </a:tc>
                <a:tc>
                  <a:txBody>
                    <a:bodyPr/>
                    <a:lstStyle/>
                    <a:p>
                      <a:pPr lvl="0" indent="0" marL="0" algn="r">
                        <a:buNone/>
                      </a:pPr>
                      <a:r>
                        <a:rPr/>
                        <a:t>84</a:t>
                      </a:r>
                    </a:p>
                  </a:txBody>
                </a:tc>
              </a:tr>
            </a:tbl>
          </a:graphicData>
        </a:graphic>
      </p:graphicFrame>
      <p:sp>
        <p:nvSpPr>
          <p:cNvPr id="1" name="TextBox 3"/>
          <p:cNvSpPr txBox="1"/>
          <p:nvPr/>
        </p:nvSpPr>
        <p:spPr>
          <a:xfrm>
            <a:off x="4648200" y="4076700"/>
            <a:ext cx="4038600" cy="508000"/>
          </a:xfrm>
          <a:prstGeom prst="rect">
            <a:avLst/>
          </a:prstGeom>
          <a:noFill/>
        </p:spPr>
        <p:txBody>
          <a:bodyPr/>
          <a:lstStyle/>
          <a:p>
            <a:pPr lvl="0" indent="0" marL="0" algn="ctr">
              <a:buNone/>
            </a:pPr>
            <a:r>
              <a:rPr/>
              <a:t>Simple Arithmetic</a:t>
            </a:r>
          </a:p>
        </p:txBody>
      </p:sp>
      <p:sp>
        <p:nvSpPr>
          <p:cNvPr id="8" name="Footer Placeholder 4">
            <a:extLst>
              <a:ext uri="{FF2B5EF4-FFF2-40B4-BE49-F238E27FC236}">
                <a16:creationId xmlns:a16="http://schemas.microsoft.com/office/drawing/2014/main" id="{6F0E717D-77EE-1957-8C53-CDFB4EA6350E}"/>
              </a:ext>
            </a:extLst>
          </p:cNvPr>
          <p:cNvSpPr>
            <a:spLocks noGrp="1"/>
          </p:cNvSpPr>
          <p:nvPr>
            <p:ph idx="11" sz="quarter" type="ftr"/>
          </p:nvPr>
        </p:nvSpPr>
        <p:spPr>
          <a:xfrm>
            <a:off x="2710774" y="4767263"/>
            <a:ext cx="3715966" cy="273844"/>
          </a:xfrm>
          <a:prstGeom prst="rect">
            <a:avLst/>
          </a:prstGeom>
        </p:spPr>
        <p:txBody>
          <a:bodyPr/>
          <a:lstStyle>
            <a:lvl1pPr>
              <a:defRPr>
                <a:solidFill>
                  <a:schemeClr val="accent2">
                    <a:lumMod val="50000"/>
                    <a:alpha val="80000"/>
                  </a:schemeClr>
                </a:solidFill>
              </a:defRPr>
            </a:lvl1pPr>
          </a:lstStyle>
          <a:p>
            <a:r>
              <a:rPr dirty="0" lang="en-US"/>
              <a:t>Introduction to Database Systems Modeling and Administration - C) 2025 </a:t>
            </a:r>
            <a:r>
              <a:rPr dirty="0" err="1" lang="en-US"/>
              <a:t>J.M.Reneau</a:t>
            </a:r>
            <a:r>
              <a:rPr dirty="0" lang="en-US"/>
              <a:t> Ph.D. - ALL RIGHTS RESERVED</a:t>
            </a:r>
          </a:p>
        </p:txBody>
      </p:sp>
    </p:spTree>
  </p:cSl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Division in MySQL and MariaDB</a:t>
            </a:r>
          </a:p>
        </p:txBody>
      </p:sp>
      <p:sp>
        <p:nvSpPr>
          <p:cNvPr id="3" name="Content Placeholder 2"/>
          <p:cNvSpPr>
            <a:spLocks noGrp="1"/>
          </p:cNvSpPr>
          <p:nvPr>
            <p:ph idx="1"/>
          </p:nvPr>
        </p:nvSpPr>
        <p:spPr/>
        <p:txBody>
          <a:bodyPr/>
          <a:lstStyle/>
          <a:p>
            <a:pPr lvl="0" indent="0" marL="0">
              <a:buNone/>
            </a:pPr>
            <a:r>
              <a:rPr/>
              <a:t>The MySQL and MariaDB databases will always return a floating point number when performing division using the </a:t>
            </a:r>
            <a:r>
              <a:rPr>
                <a:latin typeface="Courier"/>
              </a:rPr>
              <a:t>/</a:t>
            </a:r>
            <a:r>
              <a:rPr/>
              <a:t> operator. MySQL adds an additional operator </a:t>
            </a:r>
            <a:r>
              <a:rPr>
                <a:latin typeface="Courier"/>
              </a:rPr>
              <a:t>DIV</a:t>
            </a:r>
            <a:r>
              <a:rPr/>
              <a:t> to specifically perform integer division that discards the decimal part.</a:t>
            </a:r>
          </a:p>
          <a:p>
            <a:pPr lvl="0" indent="0" marL="0">
              <a:buNone/>
            </a:pPr>
            <a:r>
              <a:rPr>
                <a:latin typeface="Courier"/>
              </a:rPr>
              <a:t>expr1 / expr2</a:t>
            </a:r>
            <a:r>
              <a:rPr/>
              <a:t> - Floating Point Division </a:t>
            </a:r>
            <a:r>
              <a:rPr>
                <a:latin typeface="Courier"/>
              </a:rPr>
              <a:t>expr1 DIV expr2</a:t>
            </a:r>
            <a:r>
              <a:rPr/>
              <a:t> - Integer Division (returns a whole number of times the divisor goes into the dividend)</a:t>
            </a:r>
          </a:p>
        </p:txBody>
      </p:sp>
      <p:sp>
        <p:nvSpPr>
          <p:cNvPr id="7" name="Footer Placeholder 4">
            <a:extLst>
              <a:ext uri="{FF2B5EF4-FFF2-40B4-BE49-F238E27FC236}">
                <a16:creationId xmlns:a16="http://schemas.microsoft.com/office/drawing/2014/main" id="{803BCF26-A432-0B1E-CC1D-B572131833DD}"/>
              </a:ext>
            </a:extLst>
          </p:cNvPr>
          <p:cNvSpPr>
            <a:spLocks noGrp="1"/>
          </p:cNvSpPr>
          <p:nvPr>
            <p:ph idx="11" sz="quarter" type="ftr"/>
          </p:nvPr>
        </p:nvSpPr>
        <p:spPr>
          <a:xfrm>
            <a:off x="2710774" y="4767263"/>
            <a:ext cx="3715966" cy="273844"/>
          </a:xfrm>
          <a:prstGeom prst="rect">
            <a:avLst/>
          </a:prstGeom>
        </p:spPr>
        <p:txBody>
          <a:bodyPr/>
          <a:lstStyle>
            <a:lvl1pPr>
              <a:defRPr>
                <a:solidFill>
                  <a:schemeClr val="accent2">
                    <a:lumMod val="50000"/>
                    <a:alpha val="80000"/>
                  </a:schemeClr>
                </a:solidFill>
              </a:defRPr>
            </a:lvl1pPr>
          </a:lstStyle>
          <a:p>
            <a:r>
              <a:rPr dirty="0" lang="en-US"/>
              <a:t>Introduction to Database Systems Modeling and Administration - C) 2025 </a:t>
            </a:r>
            <a:r>
              <a:rPr dirty="0" err="1" lang="en-US"/>
              <a:t>J.M.Reneau</a:t>
            </a:r>
            <a:r>
              <a:rPr dirty="0" lang="en-US"/>
              <a:t> Ph.D. - ALL RIGHTS RESERVED</a:t>
            </a:r>
          </a:p>
        </p:txBody>
      </p:sp>
    </p:spTree>
  </p:cSl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Division in MySQL and MariaDB Example</a:t>
            </a:r>
          </a:p>
        </p:txBody>
      </p:sp>
      <p:sp>
        <p:nvSpPr>
          <p:cNvPr id="3" name="Content Placeholder 2"/>
          <p:cNvSpPr>
            <a:spLocks noGrp="1"/>
          </p:cNvSpPr>
          <p:nvPr>
            <p:ph idx="1" sz="half"/>
          </p:nvPr>
        </p:nvSpPr>
        <p:spPr/>
        <p:txBody>
          <a:bodyPr/>
          <a:lstStyle/>
          <a:p>
            <a:pPr lvl="0" indent="0">
              <a:buNone/>
            </a:pPr>
            <a:r>
              <a:rPr b="1">
                <a:solidFill>
                  <a:srgbClr val="007020"/>
                </a:solidFill>
                <a:latin typeface="Courier"/>
              </a:rPr>
              <a:t>SELECT</a:t>
            </a:r>
            <a:r>
              <a:rPr>
                <a:latin typeface="Courier"/>
              </a:rPr>
              <a:t> </a:t>
            </a:r>
            <a:r>
              <a:rPr>
                <a:solidFill>
                  <a:srgbClr val="40A070"/>
                </a:solidFill>
                <a:latin typeface="Courier"/>
              </a:rPr>
              <a:t>6</a:t>
            </a:r>
            <a:r>
              <a:rPr>
                <a:solidFill>
                  <a:srgbClr val="666666"/>
                </a:solidFill>
                <a:latin typeface="Courier"/>
              </a:rPr>
              <a:t>/</a:t>
            </a:r>
            <a:r>
              <a:rPr>
                <a:solidFill>
                  <a:srgbClr val="40A070"/>
                </a:solidFill>
                <a:latin typeface="Courier"/>
              </a:rPr>
              <a:t>5</a:t>
            </a:r>
            <a:r>
              <a:rPr>
                <a:latin typeface="Courier"/>
              </a:rPr>
              <a:t>, </a:t>
            </a:r>
            <a:r>
              <a:rPr>
                <a:solidFill>
                  <a:srgbClr val="40A070"/>
                </a:solidFill>
                <a:latin typeface="Courier"/>
              </a:rPr>
              <a:t>6</a:t>
            </a:r>
            <a:r>
              <a:rPr>
                <a:latin typeface="Courier"/>
              </a:rPr>
              <a:t> DIV </a:t>
            </a:r>
            <a:r>
              <a:rPr>
                <a:solidFill>
                  <a:srgbClr val="40A070"/>
                </a:solidFill>
                <a:latin typeface="Courier"/>
              </a:rPr>
              <a:t>5</a:t>
            </a:r>
            <a:r>
              <a:rPr>
                <a:latin typeface="Courier"/>
              </a:rPr>
              <a:t>, </a:t>
            </a:r>
            <a:r>
              <a:rPr>
                <a:solidFill>
                  <a:srgbClr val="40A070"/>
                </a:solidFill>
                <a:latin typeface="Courier"/>
              </a:rPr>
              <a:t>6.0</a:t>
            </a:r>
            <a:r>
              <a:rPr>
                <a:solidFill>
                  <a:srgbClr val="666666"/>
                </a:solidFill>
                <a:latin typeface="Courier"/>
              </a:rPr>
              <a:t>/</a:t>
            </a:r>
            <a:r>
              <a:rPr>
                <a:solidFill>
                  <a:srgbClr val="40A070"/>
                </a:solidFill>
                <a:latin typeface="Courier"/>
              </a:rPr>
              <a:t>5</a:t>
            </a:r>
            <a:r>
              <a:rPr>
                <a:latin typeface="Courier"/>
              </a:rPr>
              <a:t>, </a:t>
            </a:r>
            <a:r>
              <a:rPr>
                <a:solidFill>
                  <a:srgbClr val="40A070"/>
                </a:solidFill>
                <a:latin typeface="Courier"/>
              </a:rPr>
              <a:t>6</a:t>
            </a:r>
            <a:r>
              <a:rPr>
                <a:solidFill>
                  <a:srgbClr val="666666"/>
                </a:solidFill>
                <a:latin typeface="Courier"/>
              </a:rPr>
              <a:t>/</a:t>
            </a:r>
            <a:r>
              <a:rPr>
                <a:solidFill>
                  <a:srgbClr val="40A070"/>
                </a:solidFill>
                <a:latin typeface="Courier"/>
              </a:rPr>
              <a:t>5.0</a:t>
            </a:r>
            <a:r>
              <a:rPr>
                <a:latin typeface="Courier"/>
              </a:rPr>
              <a:t>, </a:t>
            </a:r>
            <a:r>
              <a:rPr>
                <a:solidFill>
                  <a:srgbClr val="40A070"/>
                </a:solidFill>
                <a:latin typeface="Courier"/>
              </a:rPr>
              <a:t>6.0</a:t>
            </a:r>
            <a:r>
              <a:rPr>
                <a:solidFill>
                  <a:srgbClr val="666666"/>
                </a:solidFill>
                <a:latin typeface="Courier"/>
              </a:rPr>
              <a:t>/</a:t>
            </a:r>
            <a:r>
              <a:rPr>
                <a:solidFill>
                  <a:srgbClr val="40A070"/>
                </a:solidFill>
                <a:latin typeface="Courier"/>
              </a:rPr>
              <a:t>5.0</a:t>
            </a:r>
            <a:r>
              <a:rPr>
                <a:latin typeface="Courier"/>
              </a:rPr>
              <a:t>;</a:t>
            </a:r>
          </a:p>
        </p:txBody>
      </p:sp>
      <p:graphicFrame>
        <p:nvGraphicFramePr>
          <p:cNvPr id="6" name="Content Placeholder 5"/>
          <p:cNvGraphicFramePr>
            <a:graphicFrameLocks noGrp="1"/>
          </p:cNvGraphicFramePr>
          <p:nvPr>
            <p:ph idx="1"/>
          </p:nvPr>
        </p:nvGraphicFramePr>
        <p:xfrm>
          <a:off x="4648200" y="1193800"/>
          <a:ext cx="4038600" cy="2882900"/>
        </p:xfrm>
        <a:graphic>
          <a:graphicData uri="http://schemas.openxmlformats.org/drawingml/2006/table">
            <a:tbl>
              <a:tblPr firstRow="1" bandRow="1">
                <a:tableStyleId>{5C22544A-7EE6-4342-B048-85BDC9FD1C3A}</a:tableStyleId>
              </a:tblPr>
              <a:tblGrid>
                <a:gridCol w="800100"/>
                <a:gridCol w="800100"/>
                <a:gridCol w="800100"/>
                <a:gridCol w="800100"/>
                <a:gridCol w="800100"/>
              </a:tblGrid>
              <a:tr h="0">
                <a:tc>
                  <a:txBody>
                    <a:bodyPr/>
                    <a:lstStyle/>
                    <a:p>
                      <a:pPr lvl="0" indent="0" marL="0" algn="r">
                        <a:buNone/>
                      </a:pPr>
                      <a:r>
                        <a:rPr/>
                        <a:t>6/5</a:t>
                      </a:r>
                    </a:p>
                  </a:txBody>
                  <a:tcPr/>
                </a:tc>
                <a:tc>
                  <a:txBody>
                    <a:bodyPr/>
                    <a:lstStyle/>
                    <a:p>
                      <a:pPr lvl="0" indent="0" marL="0" algn="r">
                        <a:buNone/>
                      </a:pPr>
                      <a:r>
                        <a:rPr/>
                        <a:t>6 DIV 5</a:t>
                      </a:r>
                    </a:p>
                  </a:txBody>
                  <a:tcPr/>
                </a:tc>
                <a:tc>
                  <a:txBody>
                    <a:bodyPr/>
                    <a:lstStyle/>
                    <a:p>
                      <a:pPr lvl="0" indent="0" marL="0" algn="r">
                        <a:buNone/>
                      </a:pPr>
                      <a:r>
                        <a:rPr/>
                        <a:t>6.0/5</a:t>
                      </a:r>
                    </a:p>
                  </a:txBody>
                  <a:tcPr/>
                </a:tc>
                <a:tc>
                  <a:txBody>
                    <a:bodyPr/>
                    <a:lstStyle/>
                    <a:p>
                      <a:pPr lvl="0" indent="0" marL="0" algn="r">
                        <a:buNone/>
                      </a:pPr>
                      <a:r>
                        <a:rPr/>
                        <a:t>6/5.0</a:t>
                      </a:r>
                    </a:p>
                  </a:txBody>
                  <a:tcPr/>
                </a:tc>
                <a:tc>
                  <a:txBody>
                    <a:bodyPr/>
                    <a:lstStyle/>
                    <a:p>
                      <a:pPr lvl="0" indent="0" marL="0" algn="r">
                        <a:buNone/>
                      </a:pPr>
                      <a:r>
                        <a:rPr/>
                        <a:t>6.0/5.0</a:t>
                      </a:r>
                    </a:p>
                  </a:txBody>
                  <a:tcPr/>
                </a:tc>
              </a:tr>
              <a:tr h="0">
                <a:tc>
                  <a:txBody>
                    <a:bodyPr/>
                    <a:lstStyle/>
                    <a:p>
                      <a:pPr lvl="0" indent="0" marL="0" algn="r">
                        <a:buNone/>
                      </a:pPr>
                      <a:r>
                        <a:rPr/>
                        <a:t>1.2000</a:t>
                      </a:r>
                    </a:p>
                  </a:txBody>
                </a:tc>
                <a:tc>
                  <a:txBody>
                    <a:bodyPr/>
                    <a:lstStyle/>
                    <a:p>
                      <a:pPr lvl="0" indent="0" marL="0" algn="r">
                        <a:buNone/>
                      </a:pPr>
                      <a:r>
                        <a:rPr/>
                        <a:t>1</a:t>
                      </a:r>
                    </a:p>
                  </a:txBody>
                </a:tc>
                <a:tc>
                  <a:txBody>
                    <a:bodyPr/>
                    <a:lstStyle/>
                    <a:p>
                      <a:pPr lvl="0" indent="0" marL="0" algn="r">
                        <a:buNone/>
                      </a:pPr>
                      <a:r>
                        <a:rPr/>
                        <a:t>1.20000</a:t>
                      </a:r>
                    </a:p>
                  </a:txBody>
                </a:tc>
                <a:tc>
                  <a:txBody>
                    <a:bodyPr/>
                    <a:lstStyle/>
                    <a:p>
                      <a:pPr lvl="0" indent="0" marL="0" algn="r">
                        <a:buNone/>
                      </a:pPr>
                      <a:r>
                        <a:rPr/>
                        <a:t>1.2000</a:t>
                      </a:r>
                    </a:p>
                  </a:txBody>
                </a:tc>
                <a:tc>
                  <a:txBody>
                    <a:bodyPr/>
                    <a:lstStyle/>
                    <a:p>
                      <a:pPr lvl="0" indent="0" marL="0" algn="r">
                        <a:buNone/>
                      </a:pPr>
                      <a:r>
                        <a:rPr/>
                        <a:t>1.20000</a:t>
                      </a:r>
                    </a:p>
                  </a:txBody>
                </a:tc>
              </a:tr>
            </a:tbl>
          </a:graphicData>
        </a:graphic>
      </p:graphicFrame>
      <p:sp>
        <p:nvSpPr>
          <p:cNvPr id="1" name="TextBox 3"/>
          <p:cNvSpPr txBox="1"/>
          <p:nvPr/>
        </p:nvSpPr>
        <p:spPr>
          <a:xfrm>
            <a:off x="4648200" y="4076700"/>
            <a:ext cx="4038600" cy="508000"/>
          </a:xfrm>
          <a:prstGeom prst="rect">
            <a:avLst/>
          </a:prstGeom>
          <a:noFill/>
        </p:spPr>
        <p:txBody>
          <a:bodyPr/>
          <a:lstStyle/>
          <a:p>
            <a:pPr lvl="0" indent="0" marL="0" algn="ctr">
              <a:buNone/>
            </a:pPr>
            <a:r>
              <a:rPr/>
              <a:t>Division - MySql and MariaDB</a:t>
            </a:r>
          </a:p>
        </p:txBody>
      </p:sp>
      <p:sp>
        <p:nvSpPr>
          <p:cNvPr id="8" name="Footer Placeholder 4">
            <a:extLst>
              <a:ext uri="{FF2B5EF4-FFF2-40B4-BE49-F238E27FC236}">
                <a16:creationId xmlns:a16="http://schemas.microsoft.com/office/drawing/2014/main" id="{6F0E717D-77EE-1957-8C53-CDFB4EA6350E}"/>
              </a:ext>
            </a:extLst>
          </p:cNvPr>
          <p:cNvSpPr>
            <a:spLocks noGrp="1"/>
          </p:cNvSpPr>
          <p:nvPr>
            <p:ph idx="11" sz="quarter" type="ftr"/>
          </p:nvPr>
        </p:nvSpPr>
        <p:spPr>
          <a:xfrm>
            <a:off x="2710774" y="4767263"/>
            <a:ext cx="3715966" cy="273844"/>
          </a:xfrm>
          <a:prstGeom prst="rect">
            <a:avLst/>
          </a:prstGeom>
        </p:spPr>
        <p:txBody>
          <a:bodyPr/>
          <a:lstStyle>
            <a:lvl1pPr>
              <a:defRPr>
                <a:solidFill>
                  <a:schemeClr val="accent2">
                    <a:lumMod val="50000"/>
                    <a:alpha val="80000"/>
                  </a:schemeClr>
                </a:solidFill>
              </a:defRPr>
            </a:lvl1pPr>
          </a:lstStyle>
          <a:p>
            <a:r>
              <a:rPr dirty="0" lang="en-US"/>
              <a:t>Introduction to Database Systems Modeling and Administration - C) 2025 </a:t>
            </a:r>
            <a:r>
              <a:rPr dirty="0" err="1" lang="en-US"/>
              <a:t>J.M.Reneau</a:t>
            </a:r>
            <a:r>
              <a:rPr dirty="0" lang="en-US"/>
              <a:t> Ph.D. - ALL RIGHTS RESERVED</a:t>
            </a:r>
          </a:p>
        </p:txBody>
      </p:sp>
    </p:spTree>
  </p:cSl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Division in SQLite and MSSQL Server</a:t>
            </a:r>
          </a:p>
        </p:txBody>
      </p:sp>
      <p:sp>
        <p:nvSpPr>
          <p:cNvPr id="3" name="Content Placeholder 2"/>
          <p:cNvSpPr>
            <a:spLocks noGrp="1"/>
          </p:cNvSpPr>
          <p:nvPr>
            <p:ph idx="1"/>
          </p:nvPr>
        </p:nvSpPr>
        <p:spPr/>
        <p:txBody>
          <a:bodyPr/>
          <a:lstStyle/>
          <a:p>
            <a:pPr lvl="0"/>
            <a:r>
              <a:rPr/>
              <a:t>Both the divisor and dividend are integers then</a:t>
            </a:r>
          </a:p>
          <a:p>
            <a:pPr lvl="1"/>
            <a:r>
              <a:rPr/>
              <a:t>result will also be an integer,</a:t>
            </a:r>
          </a:p>
          <a:p>
            <a:pPr lvl="1"/>
            <a:r>
              <a:rPr/>
              <a:t>otherwise a floating point result.</a:t>
            </a:r>
          </a:p>
          <a:p>
            <a:pPr lvl="0"/>
            <a:r>
              <a:rPr>
                <a:latin typeface="Courier"/>
              </a:rPr>
              <a:t>expr1 / expr2</a:t>
            </a:r>
            <a:r>
              <a:rPr/>
              <a:t> - Integer Division if BOTH Expressions are Integer.</a:t>
            </a:r>
          </a:p>
          <a:p>
            <a:pPr lvl="0"/>
            <a:r>
              <a:rPr>
                <a:latin typeface="Courier"/>
              </a:rPr>
              <a:t>expr1 / expr2</a:t>
            </a:r>
            <a:r>
              <a:rPr/>
              <a:t> - Floating Point Division if EITHER are Floats.</a:t>
            </a:r>
          </a:p>
        </p:txBody>
      </p:sp>
      <p:sp>
        <p:nvSpPr>
          <p:cNvPr id="7" name="Footer Placeholder 4">
            <a:extLst>
              <a:ext uri="{FF2B5EF4-FFF2-40B4-BE49-F238E27FC236}">
                <a16:creationId xmlns:a16="http://schemas.microsoft.com/office/drawing/2014/main" id="{803BCF26-A432-0B1E-CC1D-B572131833DD}"/>
              </a:ext>
            </a:extLst>
          </p:cNvPr>
          <p:cNvSpPr>
            <a:spLocks noGrp="1"/>
          </p:cNvSpPr>
          <p:nvPr>
            <p:ph idx="11" sz="quarter" type="ftr"/>
          </p:nvPr>
        </p:nvSpPr>
        <p:spPr>
          <a:xfrm>
            <a:off x="2710774" y="4767263"/>
            <a:ext cx="3715966" cy="273844"/>
          </a:xfrm>
          <a:prstGeom prst="rect">
            <a:avLst/>
          </a:prstGeom>
        </p:spPr>
        <p:txBody>
          <a:bodyPr/>
          <a:lstStyle>
            <a:lvl1pPr>
              <a:defRPr>
                <a:solidFill>
                  <a:schemeClr val="accent2">
                    <a:lumMod val="50000"/>
                    <a:alpha val="80000"/>
                  </a:schemeClr>
                </a:solidFill>
              </a:defRPr>
            </a:lvl1pPr>
          </a:lstStyle>
          <a:p>
            <a:r>
              <a:rPr dirty="0" lang="en-US"/>
              <a:t>Introduction to Database Systems Modeling and Administration - C) 2025 </a:t>
            </a:r>
            <a:r>
              <a:rPr dirty="0" err="1" lang="en-US"/>
              <a:t>J.M.Reneau</a:t>
            </a:r>
            <a:r>
              <a:rPr dirty="0" lang="en-US"/>
              <a:t> Ph.D. - ALL RIGHTS RESERVED</a:t>
            </a:r>
          </a:p>
        </p:txBody>
      </p:sp>
    </p:spTree>
  </p:cSl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Division in SQLite and MSSQL Server Example</a:t>
            </a:r>
          </a:p>
        </p:txBody>
      </p:sp>
      <p:sp>
        <p:nvSpPr>
          <p:cNvPr id="3" name="Content Placeholder 2"/>
          <p:cNvSpPr>
            <a:spLocks noGrp="1"/>
          </p:cNvSpPr>
          <p:nvPr>
            <p:ph idx="1" sz="half"/>
          </p:nvPr>
        </p:nvSpPr>
        <p:spPr/>
        <p:txBody>
          <a:bodyPr/>
          <a:lstStyle/>
          <a:p>
            <a:pPr lvl="0" indent="0">
              <a:buNone/>
            </a:pPr>
            <a:r>
              <a:rPr b="1">
                <a:solidFill>
                  <a:srgbClr val="007020"/>
                </a:solidFill>
                <a:latin typeface="Courier"/>
              </a:rPr>
              <a:t>SELECT</a:t>
            </a:r>
            <a:r>
              <a:rPr>
                <a:latin typeface="Courier"/>
              </a:rPr>
              <a:t> </a:t>
            </a:r>
            <a:r>
              <a:rPr>
                <a:solidFill>
                  <a:srgbClr val="40A070"/>
                </a:solidFill>
                <a:latin typeface="Courier"/>
              </a:rPr>
              <a:t>6</a:t>
            </a:r>
            <a:r>
              <a:rPr>
                <a:solidFill>
                  <a:srgbClr val="666666"/>
                </a:solidFill>
                <a:latin typeface="Courier"/>
              </a:rPr>
              <a:t>/</a:t>
            </a:r>
            <a:r>
              <a:rPr>
                <a:solidFill>
                  <a:srgbClr val="40A070"/>
                </a:solidFill>
                <a:latin typeface="Courier"/>
              </a:rPr>
              <a:t>5</a:t>
            </a:r>
            <a:r>
              <a:rPr>
                <a:latin typeface="Courier"/>
              </a:rPr>
              <a:t>, </a:t>
            </a:r>
            <a:r>
              <a:rPr>
                <a:solidFill>
                  <a:srgbClr val="40A070"/>
                </a:solidFill>
                <a:latin typeface="Courier"/>
              </a:rPr>
              <a:t>6</a:t>
            </a:r>
            <a:r>
              <a:rPr>
                <a:solidFill>
                  <a:srgbClr val="666666"/>
                </a:solidFill>
                <a:latin typeface="Courier"/>
              </a:rPr>
              <a:t>/</a:t>
            </a:r>
            <a:r>
              <a:rPr>
                <a:latin typeface="Courier"/>
              </a:rPr>
              <a:t>(</a:t>
            </a:r>
            <a:r>
              <a:rPr>
                <a:solidFill>
                  <a:srgbClr val="40A070"/>
                </a:solidFill>
                <a:latin typeface="Courier"/>
              </a:rPr>
              <a:t>5</a:t>
            </a:r>
            <a:r>
              <a:rPr>
                <a:solidFill>
                  <a:srgbClr val="666666"/>
                </a:solidFill>
                <a:latin typeface="Courier"/>
              </a:rPr>
              <a:t>*</a:t>
            </a:r>
            <a:r>
              <a:rPr>
                <a:solidFill>
                  <a:srgbClr val="40A070"/>
                </a:solidFill>
                <a:latin typeface="Courier"/>
              </a:rPr>
              <a:t>1.0</a:t>
            </a:r>
            <a:r>
              <a:rPr>
                <a:latin typeface="Courier"/>
              </a:rPr>
              <a:t>), </a:t>
            </a:r>
            <a:r>
              <a:rPr>
                <a:solidFill>
                  <a:srgbClr val="40A070"/>
                </a:solidFill>
                <a:latin typeface="Courier"/>
              </a:rPr>
              <a:t>6.0</a:t>
            </a:r>
            <a:r>
              <a:rPr>
                <a:solidFill>
                  <a:srgbClr val="666666"/>
                </a:solidFill>
                <a:latin typeface="Courier"/>
              </a:rPr>
              <a:t>/</a:t>
            </a:r>
            <a:r>
              <a:rPr>
                <a:solidFill>
                  <a:srgbClr val="40A070"/>
                </a:solidFill>
                <a:latin typeface="Courier"/>
              </a:rPr>
              <a:t>5</a:t>
            </a:r>
            <a:r>
              <a:rPr>
                <a:latin typeface="Courier"/>
              </a:rPr>
              <a:t>, </a:t>
            </a:r>
            <a:r>
              <a:rPr>
                <a:solidFill>
                  <a:srgbClr val="40A070"/>
                </a:solidFill>
                <a:latin typeface="Courier"/>
              </a:rPr>
              <a:t>6</a:t>
            </a:r>
            <a:r>
              <a:rPr>
                <a:solidFill>
                  <a:srgbClr val="666666"/>
                </a:solidFill>
                <a:latin typeface="Courier"/>
              </a:rPr>
              <a:t>/</a:t>
            </a:r>
            <a:r>
              <a:rPr>
                <a:solidFill>
                  <a:srgbClr val="40A070"/>
                </a:solidFill>
                <a:latin typeface="Courier"/>
              </a:rPr>
              <a:t>5.0</a:t>
            </a:r>
            <a:r>
              <a:rPr>
                <a:latin typeface="Courier"/>
              </a:rPr>
              <a:t>, </a:t>
            </a:r>
            <a:r>
              <a:rPr>
                <a:solidFill>
                  <a:srgbClr val="40A070"/>
                </a:solidFill>
                <a:latin typeface="Courier"/>
              </a:rPr>
              <a:t>6.0</a:t>
            </a:r>
            <a:r>
              <a:rPr>
                <a:solidFill>
                  <a:srgbClr val="666666"/>
                </a:solidFill>
                <a:latin typeface="Courier"/>
              </a:rPr>
              <a:t>/</a:t>
            </a:r>
            <a:r>
              <a:rPr>
                <a:solidFill>
                  <a:srgbClr val="40A070"/>
                </a:solidFill>
                <a:latin typeface="Courier"/>
              </a:rPr>
              <a:t>5.0</a:t>
            </a:r>
            <a:r>
              <a:rPr>
                <a:latin typeface="Courier"/>
              </a:rPr>
              <a:t>;</a:t>
            </a:r>
          </a:p>
        </p:txBody>
      </p:sp>
      <p:graphicFrame>
        <p:nvGraphicFramePr>
          <p:cNvPr id="6" name="Content Placeholder 5"/>
          <p:cNvGraphicFramePr>
            <a:graphicFrameLocks noGrp="1"/>
          </p:cNvGraphicFramePr>
          <p:nvPr>
            <p:ph idx="1"/>
          </p:nvPr>
        </p:nvGraphicFramePr>
        <p:xfrm>
          <a:off x="4648200" y="1193800"/>
          <a:ext cx="4038600" cy="3390900"/>
        </p:xfrm>
        <a:graphic>
          <a:graphicData uri="http://schemas.openxmlformats.org/drawingml/2006/table">
            <a:tbl>
              <a:tblPr firstRow="1" bandRow="1">
                <a:tableStyleId>{5C22544A-7EE6-4342-B048-85BDC9FD1C3A}</a:tableStyleId>
              </a:tblPr>
              <a:tblGrid>
                <a:gridCol w="800100"/>
                <a:gridCol w="800100"/>
                <a:gridCol w="800100"/>
                <a:gridCol w="800100"/>
                <a:gridCol w="800100"/>
              </a:tblGrid>
              <a:tr h="0">
                <a:tc>
                  <a:txBody>
                    <a:bodyPr/>
                    <a:lstStyle/>
                    <a:p>
                      <a:pPr lvl="0" indent="0" marL="0" algn="r">
                        <a:buNone/>
                      </a:pPr>
                      <a:r>
                        <a:rPr/>
                        <a:t>6/5</a:t>
                      </a:r>
                    </a:p>
                  </a:txBody>
                  <a:tcPr/>
                </a:tc>
                <a:tc>
                  <a:txBody>
                    <a:bodyPr/>
                    <a:lstStyle/>
                    <a:p>
                      <a:pPr lvl="0" indent="0" marL="0" algn="r">
                        <a:buNone/>
                      </a:pPr>
                      <a:r>
                        <a:rPr/>
                        <a:t>6/(5*1.0)</a:t>
                      </a:r>
                    </a:p>
                  </a:txBody>
                  <a:tcPr/>
                </a:tc>
                <a:tc>
                  <a:txBody>
                    <a:bodyPr/>
                    <a:lstStyle/>
                    <a:p>
                      <a:pPr lvl="0" indent="0" marL="0" algn="r">
                        <a:buNone/>
                      </a:pPr>
                      <a:r>
                        <a:rPr/>
                        <a:t>6.0/5</a:t>
                      </a:r>
                    </a:p>
                  </a:txBody>
                  <a:tcPr/>
                </a:tc>
                <a:tc>
                  <a:txBody>
                    <a:bodyPr/>
                    <a:lstStyle/>
                    <a:p>
                      <a:pPr lvl="0" indent="0" marL="0" algn="r">
                        <a:buNone/>
                      </a:pPr>
                      <a:r>
                        <a:rPr/>
                        <a:t>6/5.0</a:t>
                      </a:r>
                    </a:p>
                  </a:txBody>
                  <a:tcPr/>
                </a:tc>
                <a:tc>
                  <a:txBody>
                    <a:bodyPr/>
                    <a:lstStyle/>
                    <a:p>
                      <a:pPr lvl="0" indent="0" marL="0" algn="r">
                        <a:buNone/>
                      </a:pPr>
                      <a:r>
                        <a:rPr/>
                        <a:t>6.0/5.0</a:t>
                      </a:r>
                    </a:p>
                  </a:txBody>
                  <a:tcPr/>
                </a:tc>
              </a:tr>
              <a:tr h="0">
                <a:tc>
                  <a:txBody>
                    <a:bodyPr/>
                    <a:lstStyle/>
                    <a:p>
                      <a:pPr lvl="0" indent="0" marL="0" algn="r">
                        <a:buNone/>
                      </a:pPr>
                      <a:r>
                        <a:rPr/>
                        <a:t>1</a:t>
                      </a:r>
                    </a:p>
                  </a:txBody>
                </a:tc>
                <a:tc>
                  <a:txBody>
                    <a:bodyPr/>
                    <a:lstStyle/>
                    <a:p>
                      <a:pPr lvl="0" indent="0" marL="0" algn="r">
                        <a:buNone/>
                      </a:pPr>
                      <a:r>
                        <a:rPr/>
                        <a:t>1.2</a:t>
                      </a:r>
                    </a:p>
                  </a:txBody>
                </a:tc>
                <a:tc>
                  <a:txBody>
                    <a:bodyPr/>
                    <a:lstStyle/>
                    <a:p>
                      <a:pPr lvl="0" indent="0" marL="0" algn="r">
                        <a:buNone/>
                      </a:pPr>
                      <a:r>
                        <a:rPr/>
                        <a:t>1.2</a:t>
                      </a:r>
                    </a:p>
                  </a:txBody>
                </a:tc>
                <a:tc>
                  <a:txBody>
                    <a:bodyPr/>
                    <a:lstStyle/>
                    <a:p>
                      <a:pPr lvl="0" indent="0" marL="0" algn="r">
                        <a:buNone/>
                      </a:pPr>
                      <a:r>
                        <a:rPr/>
                        <a:t>1.2</a:t>
                      </a:r>
                    </a:p>
                  </a:txBody>
                </a:tc>
                <a:tc>
                  <a:txBody>
                    <a:bodyPr/>
                    <a:lstStyle/>
                    <a:p>
                      <a:pPr lvl="0" indent="0" marL="0" algn="r">
                        <a:buNone/>
                      </a:pPr>
                      <a:r>
                        <a:rPr/>
                        <a:t>1.2</a:t>
                      </a:r>
                    </a:p>
                  </a:txBody>
                </a:tc>
              </a:tr>
            </a:tbl>
          </a:graphicData>
        </a:graphic>
      </p:graphicFrame>
      <p:sp>
        <p:nvSpPr>
          <p:cNvPr id="8" name="Footer Placeholder 4">
            <a:extLst>
              <a:ext uri="{FF2B5EF4-FFF2-40B4-BE49-F238E27FC236}">
                <a16:creationId xmlns:a16="http://schemas.microsoft.com/office/drawing/2014/main" id="{6F0E717D-77EE-1957-8C53-CDFB4EA6350E}"/>
              </a:ext>
            </a:extLst>
          </p:cNvPr>
          <p:cNvSpPr>
            <a:spLocks noGrp="1"/>
          </p:cNvSpPr>
          <p:nvPr>
            <p:ph idx="11" sz="quarter" type="ftr"/>
          </p:nvPr>
        </p:nvSpPr>
        <p:spPr>
          <a:xfrm>
            <a:off x="2710774" y="4767263"/>
            <a:ext cx="3715966" cy="273844"/>
          </a:xfrm>
          <a:prstGeom prst="rect">
            <a:avLst/>
          </a:prstGeom>
        </p:spPr>
        <p:txBody>
          <a:bodyPr/>
          <a:lstStyle>
            <a:lvl1pPr>
              <a:defRPr>
                <a:solidFill>
                  <a:schemeClr val="accent2">
                    <a:lumMod val="50000"/>
                    <a:alpha val="80000"/>
                  </a:schemeClr>
                </a:solidFill>
              </a:defRPr>
            </a:lvl1pPr>
          </a:lstStyle>
          <a:p>
            <a:r>
              <a:rPr dirty="0" lang="en-US"/>
              <a:t>Introduction to Database Systems Modeling and Administration - C) 2025 </a:t>
            </a:r>
            <a:r>
              <a:rPr dirty="0" err="1" lang="en-US"/>
              <a:t>J.M.Reneau</a:t>
            </a:r>
            <a:r>
              <a:rPr dirty="0" lang="en-US"/>
              <a:t> Ph.D. - ALL RIGHTS RESERVED</a:t>
            </a:r>
          </a:p>
        </p:txBody>
      </p:sp>
    </p:spTree>
  </p:cSl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Arithmetic Example</a:t>
            </a:r>
          </a:p>
        </p:txBody>
      </p:sp>
      <p:sp>
        <p:nvSpPr>
          <p:cNvPr id="3" name="Content Placeholder 2"/>
          <p:cNvSpPr>
            <a:spLocks noGrp="1"/>
          </p:cNvSpPr>
          <p:nvPr>
            <p:ph idx="1" sz="half"/>
          </p:nvPr>
        </p:nvSpPr>
        <p:spPr/>
        <p:txBody>
          <a:bodyPr/>
          <a:lstStyle/>
          <a:p>
            <a:pPr lvl="0" indent="0" marL="0">
              <a:buNone/>
            </a:pPr>
            <a:r>
              <a:rPr/>
              <a:t>For an example of division, we might want to show animals with their weight in kilograms (KG) when the attribute data is currently stored as pounds. By dividing by 2.2 we can convert from one to the other.</a:t>
            </a:r>
          </a:p>
          <a:p>
            <a:pPr lvl="0" indent="0">
              <a:buNone/>
            </a:pPr>
            <a:r>
              <a:rPr b="1">
                <a:solidFill>
                  <a:srgbClr val="007020"/>
                </a:solidFill>
                <a:latin typeface="Courier"/>
              </a:rPr>
              <a:t>SELECT</a:t>
            </a:r>
            <a:r>
              <a:rPr>
                <a:latin typeface="Courier"/>
              </a:rPr>
              <a:t> name, weight </a:t>
            </a:r>
            <a:r>
              <a:rPr>
                <a:solidFill>
                  <a:srgbClr val="666666"/>
                </a:solidFill>
                <a:latin typeface="Courier"/>
              </a:rPr>
              <a:t>/</a:t>
            </a:r>
            <a:r>
              <a:rPr>
                <a:latin typeface="Courier"/>
              </a:rPr>
              <a:t> </a:t>
            </a:r>
            <a:r>
              <a:rPr>
                <a:solidFill>
                  <a:srgbClr val="40A070"/>
                </a:solidFill>
                <a:latin typeface="Courier"/>
              </a:rPr>
              <a:t>2.2</a:t>
            </a:r>
            <a:r>
              <a:rPr>
                <a:latin typeface="Courier"/>
              </a:rPr>
              <a:t>, species_id</a:t>
            </a:r>
            <a:br/>
            <a:r>
              <a:rPr>
                <a:latin typeface="Courier"/>
              </a:rPr>
              <a:t>    </a:t>
            </a:r>
            <a:r>
              <a:rPr b="1">
                <a:solidFill>
                  <a:srgbClr val="007020"/>
                </a:solidFill>
                <a:latin typeface="Courier"/>
              </a:rPr>
              <a:t>FROM</a:t>
            </a:r>
            <a:r>
              <a:rPr>
                <a:latin typeface="Courier"/>
              </a:rPr>
              <a:t> animal;</a:t>
            </a:r>
          </a:p>
        </p:txBody>
      </p:sp>
      <p:graphicFrame>
        <p:nvGraphicFramePr>
          <p:cNvPr id="6" name="Content Placeholder 5"/>
          <p:cNvGraphicFramePr>
            <a:graphicFrameLocks noGrp="1"/>
          </p:cNvGraphicFramePr>
          <p:nvPr>
            <p:ph idx="1"/>
          </p:nvPr>
        </p:nvGraphicFramePr>
        <p:xfrm>
          <a:off x="4648200" y="1193800"/>
          <a:ext cx="4038600" cy="3390900"/>
        </p:xfrm>
        <a:graphic>
          <a:graphicData uri="http://schemas.openxmlformats.org/drawingml/2006/table">
            <a:tbl>
              <a:tblPr firstRow="1" bandRow="1">
                <a:tableStyleId>{5C22544A-7EE6-4342-B048-85BDC9FD1C3A}</a:tableStyleId>
              </a:tblPr>
              <a:tblGrid>
                <a:gridCol w="1346200"/>
                <a:gridCol w="1346200"/>
                <a:gridCol w="1346200"/>
              </a:tblGrid>
              <a:tr h="0">
                <a:tc>
                  <a:txBody>
                    <a:bodyPr/>
                    <a:lstStyle/>
                    <a:p>
                      <a:pPr lvl="0" indent="0" marL="0">
                        <a:buNone/>
                      </a:pPr>
                      <a:r>
                        <a:rPr/>
                        <a:t>name</a:t>
                      </a:r>
                    </a:p>
                  </a:txBody>
                  <a:tcPr/>
                </a:tc>
                <a:tc>
                  <a:txBody>
                    <a:bodyPr/>
                    <a:lstStyle/>
                    <a:p>
                      <a:pPr lvl="0" indent="0" marL="0" algn="r">
                        <a:buNone/>
                      </a:pPr>
                      <a:r>
                        <a:rPr/>
                        <a:t>weight / 2.2</a:t>
                      </a:r>
                    </a:p>
                  </a:txBody>
                  <a:tcPr/>
                </a:tc>
                <a:tc>
                  <a:txBody>
                    <a:bodyPr/>
                    <a:lstStyle/>
                    <a:p>
                      <a:pPr lvl="0" indent="0" marL="0">
                        <a:buNone/>
                      </a:pPr>
                      <a:r>
                        <a:rPr/>
                        <a:t>species_id</a:t>
                      </a:r>
                    </a:p>
                  </a:txBody>
                  <a:tcPr/>
                </a:tc>
              </a:tr>
              <a:tr h="0">
                <a:tc>
                  <a:txBody>
                    <a:bodyPr/>
                    <a:lstStyle/>
                    <a:p>
                      <a:pPr lvl="0" indent="0" marL="0">
                        <a:buNone/>
                      </a:pPr>
                      <a:r>
                        <a:rPr/>
                        <a:t>Kitty</a:t>
                      </a:r>
                    </a:p>
                  </a:txBody>
                </a:tc>
                <a:tc>
                  <a:txBody>
                    <a:bodyPr/>
                    <a:lstStyle/>
                    <a:p>
                      <a:pPr lvl="0" indent="0" marL="0" algn="r">
                        <a:buNone/>
                      </a:pPr>
                      <a:r>
                        <a:rPr/>
                        <a:t>7.72727272727273</a:t>
                      </a:r>
                    </a:p>
                  </a:txBody>
                </a:tc>
                <a:tc>
                  <a:txBody>
                    <a:bodyPr/>
                    <a:lstStyle/>
                    <a:p>
                      <a:pPr lvl="0" indent="0" marL="0">
                        <a:buNone/>
                      </a:pPr>
                      <a:r>
                        <a:rPr/>
                        <a:t>C</a:t>
                      </a:r>
                    </a:p>
                  </a:txBody>
                </a:tc>
              </a:tr>
              <a:tr h="0">
                <a:tc>
                  <a:txBody>
                    <a:bodyPr/>
                    <a:lstStyle/>
                    <a:p>
                      <a:pPr lvl="0" indent="0" marL="0">
                        <a:buNone/>
                      </a:pPr>
                      <a:r>
                        <a:rPr/>
                        <a:t>Bobo</a:t>
                      </a:r>
                    </a:p>
                  </a:txBody>
                </a:tc>
                <a:tc>
                  <a:txBody>
                    <a:bodyPr/>
                    <a:lstStyle/>
                    <a:p>
                      <a:pPr lvl="0" indent="0" marL="0" algn="r">
                        <a:buNone/>
                      </a:pPr>
                      <a:r>
                        <a:rPr/>
                        <a:t>10.4545454545455</a:t>
                      </a:r>
                    </a:p>
                  </a:txBody>
                </a:tc>
                <a:tc>
                  <a:txBody>
                    <a:bodyPr/>
                    <a:lstStyle/>
                    <a:p>
                      <a:pPr lvl="0" indent="0" marL="0">
                        <a:buNone/>
                      </a:pPr>
                      <a:r>
                        <a:rPr/>
                        <a:t>D</a:t>
                      </a:r>
                    </a:p>
                  </a:txBody>
                </a:tc>
              </a:tr>
              <a:tr h="0">
                <a:tc>
                  <a:txBody>
                    <a:bodyPr/>
                    <a:lstStyle/>
                    <a:p>
                      <a:pPr lvl="0" indent="0" marL="0">
                        <a:buNone/>
                      </a:pPr>
                      <a:r>
                        <a:rPr/>
                        <a:t>Daisy</a:t>
                      </a:r>
                    </a:p>
                  </a:txBody>
                </a:tc>
                <a:tc>
                  <a:txBody>
                    <a:bodyPr/>
                    <a:lstStyle/>
                    <a:p>
                      <a:pPr lvl="0" indent="0" marL="0" algn="r">
                        <a:buNone/>
                      </a:pPr>
                      <a:r>
                        <a:rPr/>
                        <a:t>3.18181818181818</a:t>
                      </a:r>
                    </a:p>
                  </a:txBody>
                </a:tc>
                <a:tc>
                  <a:txBody>
                    <a:bodyPr/>
                    <a:lstStyle/>
                    <a:p>
                      <a:pPr lvl="0" indent="0" marL="0">
                        <a:buNone/>
                      </a:pPr>
                      <a:r>
                        <a:rPr/>
                        <a:t>C</a:t>
                      </a:r>
                    </a:p>
                  </a:txBody>
                </a:tc>
              </a:tr>
              <a:tr h="0">
                <a:tc>
                  <a:txBody>
                    <a:bodyPr/>
                    <a:lstStyle/>
                    <a:p>
                      <a:pPr lvl="0" indent="0" marL="0">
                        <a:buNone/>
                      </a:pPr>
                      <a:r>
                        <a:rPr/>
                        <a:t>…</a:t>
                      </a:r>
                    </a:p>
                  </a:txBody>
                </a:tc>
                <a:tc>
                  <a:txBody>
                    <a:bodyPr/>
                    <a:lstStyle/>
                    <a:p>
                      <a:pPr lvl="0" indent="0" marL="0" algn="r">
                        <a:buNone/>
                      </a:pPr>
                      <a:r>
                        <a:rPr/>
                        <a:t>…</a:t>
                      </a:r>
                    </a:p>
                  </a:txBody>
                </a:tc>
                <a:tc>
                  <a:txBody>
                    <a:bodyPr/>
                    <a:lstStyle/>
                    <a:p>
                      <a:pPr lvl="0" indent="0" marL="0">
                        <a:buNone/>
                      </a:pPr>
                      <a:r>
                        <a:rPr/>
                        <a:t>…</a:t>
                      </a:r>
                    </a:p>
                  </a:txBody>
                </a:tc>
              </a:tr>
              <a:tr h="0">
                <a:tc>
                  <a:txBody>
                    <a:bodyPr/>
                    <a:lstStyle/>
                    <a:p>
                      <a:pPr lvl="0" indent="0" marL="0">
                        <a:buNone/>
                      </a:pPr>
                      <a:r>
                        <a:rPr/>
                        <a:t>Holly</a:t>
                      </a:r>
                    </a:p>
                  </a:txBody>
                </a:tc>
                <a:tc>
                  <a:txBody>
                    <a:bodyPr/>
                    <a:lstStyle/>
                    <a:p>
                      <a:pPr lvl="0" indent="0" marL="0" algn="r">
                        <a:buNone/>
                      </a:pPr>
                      <a:r>
                        <a:rPr/>
                        <a:t>1.81818181818182</a:t>
                      </a:r>
                    </a:p>
                  </a:txBody>
                </a:tc>
                <a:tc>
                  <a:txBody>
                    <a:bodyPr/>
                    <a:lstStyle/>
                    <a:p>
                      <a:pPr lvl="0" indent="0" marL="0">
                        <a:buNone/>
                      </a:pPr>
                      <a:r>
                        <a:rPr/>
                        <a:t>C</a:t>
                      </a:r>
                    </a:p>
                  </a:txBody>
                </a:tc>
              </a:tr>
              <a:tr h="0">
                <a:tc>
                  <a:txBody>
                    <a:bodyPr/>
                    <a:lstStyle/>
                    <a:p>
                      <a:pPr lvl="0" indent="0" marL="0">
                        <a:buNone/>
                      </a:pPr>
                      <a:r>
                        <a:rPr/>
                        <a:t>Rosie</a:t>
                      </a:r>
                    </a:p>
                  </a:txBody>
                </a:tc>
                <a:tc>
                  <a:txBody>
                    <a:bodyPr/>
                    <a:lstStyle/>
                    <a:p>
                      <a:pPr lvl="0" indent="0" marL="0" algn="r">
                        <a:buNone/>
                      </a:pPr>
                      <a:r>
                        <a:rPr/>
                        <a:t>2.27272727272727</a:t>
                      </a:r>
                    </a:p>
                  </a:txBody>
                </a:tc>
                <a:tc>
                  <a:txBody>
                    <a:bodyPr/>
                    <a:lstStyle/>
                    <a:p>
                      <a:pPr lvl="0" indent="0" marL="0">
                        <a:buNone/>
                      </a:pPr>
                      <a:r>
                        <a:rPr/>
                        <a:t>C</a:t>
                      </a:r>
                    </a:p>
                  </a:txBody>
                </a:tc>
              </a:tr>
            </a:tbl>
          </a:graphicData>
        </a:graphic>
      </p:graphicFrame>
      <p:sp>
        <p:nvSpPr>
          <p:cNvPr id="8" name="Footer Placeholder 4">
            <a:extLst>
              <a:ext uri="{FF2B5EF4-FFF2-40B4-BE49-F238E27FC236}">
                <a16:creationId xmlns:a16="http://schemas.microsoft.com/office/drawing/2014/main" id="{6F0E717D-77EE-1957-8C53-CDFB4EA6350E}"/>
              </a:ext>
            </a:extLst>
          </p:cNvPr>
          <p:cNvSpPr>
            <a:spLocks noGrp="1"/>
          </p:cNvSpPr>
          <p:nvPr>
            <p:ph idx="11" sz="quarter" type="ftr"/>
          </p:nvPr>
        </p:nvSpPr>
        <p:spPr>
          <a:xfrm>
            <a:off x="2710774" y="4767263"/>
            <a:ext cx="3715966" cy="273844"/>
          </a:xfrm>
          <a:prstGeom prst="rect">
            <a:avLst/>
          </a:prstGeom>
        </p:spPr>
        <p:txBody>
          <a:bodyPr/>
          <a:lstStyle>
            <a:lvl1pPr>
              <a:defRPr>
                <a:solidFill>
                  <a:schemeClr val="accent2">
                    <a:lumMod val="50000"/>
                    <a:alpha val="80000"/>
                  </a:schemeClr>
                </a:solidFill>
              </a:defRPr>
            </a:lvl1pPr>
          </a:lstStyle>
          <a:p>
            <a:r>
              <a:rPr dirty="0" lang="en-US"/>
              <a:t>Introduction to Database Systems Modeling and Administration - C) 2025 </a:t>
            </a:r>
            <a:r>
              <a:rPr dirty="0" err="1" lang="en-US"/>
              <a:t>J.M.Reneau</a:t>
            </a:r>
            <a:r>
              <a:rPr dirty="0" lang="en-US"/>
              <a:t> Ph.D. - ALL RIGHTS RESERVED</a:t>
            </a:r>
          </a:p>
        </p:txBody>
      </p:sp>
    </p:spTree>
  </p:cSl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Modulus Operator</a:t>
            </a:r>
          </a:p>
        </p:txBody>
      </p:sp>
      <p:sp>
        <p:nvSpPr>
          <p:cNvPr id="3" name="Content Placeholder 2"/>
          <p:cNvSpPr>
            <a:spLocks noGrp="1"/>
          </p:cNvSpPr>
          <p:nvPr>
            <p:ph idx="1" sz="half"/>
          </p:nvPr>
        </p:nvSpPr>
        <p:spPr/>
        <p:txBody>
          <a:bodyPr/>
          <a:lstStyle/>
          <a:p>
            <a:pPr lvl="0"/>
            <a:r>
              <a:rPr/>
              <a:t>Modulus</a:t>
            </a:r>
          </a:p>
          <a:p>
            <a:pPr lvl="1"/>
            <a:r>
              <a:rPr/>
              <a:t>Remainder of Long Division</a:t>
            </a:r>
          </a:p>
          <a:p>
            <a:pPr lvl="0"/>
            <a:r>
              <a:rPr/>
              <a:t>The </a:t>
            </a:r>
            <a:r>
              <a:rPr>
                <a:latin typeface="Courier"/>
              </a:rPr>
              <a:t>%</a:t>
            </a:r>
            <a:r>
              <a:rPr/>
              <a:t> operator</a:t>
            </a:r>
          </a:p>
          <a:p>
            <a:pPr lvl="0"/>
            <a:r>
              <a:rPr/>
              <a:t>Used to</a:t>
            </a:r>
          </a:p>
          <a:p>
            <a:pPr lvl="1"/>
            <a:r>
              <a:rPr/>
              <a:t>split number into groups,</a:t>
            </a:r>
          </a:p>
          <a:p>
            <a:pPr lvl="1"/>
            <a:r>
              <a:rPr/>
              <a:t>break hours and days from seconds,</a:t>
            </a:r>
          </a:p>
          <a:p>
            <a:pPr lvl="1"/>
            <a:r>
              <a:rPr/>
              <a:t>many other…</a:t>
            </a:r>
          </a:p>
        </p:txBody>
      </p:sp>
      <p:pic>
        <p:nvPicPr>
          <p:cNvPr descr="../Diagrams/long_division_labeled.drawio.png" id="0" name="Picture 1"/>
          <p:cNvPicPr>
            <a:picLocks noGrp="1" noChangeAspect="1"/>
          </p:cNvPicPr>
          <p:nvPr/>
        </p:nvPicPr>
        <p:blipFill>
          <a:blip r:embed="rId2"/>
          <a:stretch>
            <a:fillRect/>
          </a:stretch>
        </p:blipFill>
        <p:spPr bwMode="auto">
          <a:xfrm>
            <a:off x="4648200" y="2082800"/>
            <a:ext cx="4038600" cy="1104900"/>
          </a:xfrm>
          <a:prstGeom prst="rect">
            <a:avLst/>
          </a:prstGeom>
          <a:noFill/>
          <a:ln w="9525">
            <a:noFill/>
            <a:headEnd/>
            <a:tailEnd/>
          </a:ln>
        </p:spPr>
      </p:pic>
      <p:sp>
        <p:nvSpPr>
          <p:cNvPr id="1" name="TextBox 3"/>
          <p:cNvSpPr txBox="1"/>
          <p:nvPr/>
        </p:nvSpPr>
        <p:spPr>
          <a:xfrm>
            <a:off x="4648200" y="4076700"/>
            <a:ext cx="4038600" cy="508000"/>
          </a:xfrm>
          <a:prstGeom prst="rect">
            <a:avLst/>
          </a:prstGeom>
          <a:noFill/>
        </p:spPr>
        <p:txBody>
          <a:bodyPr/>
          <a:lstStyle/>
          <a:p>
            <a:pPr lvl="0" indent="0" marL="0" algn="ctr">
              <a:buNone/>
            </a:pPr>
            <a:r>
              <a:rPr/>
              <a:t>Long Division</a:t>
            </a:r>
          </a:p>
        </p:txBody>
      </p:sp>
      <p:sp>
        <p:nvSpPr>
          <p:cNvPr id="8" name="Footer Placeholder 4">
            <a:extLst>
              <a:ext uri="{FF2B5EF4-FFF2-40B4-BE49-F238E27FC236}">
                <a16:creationId xmlns:a16="http://schemas.microsoft.com/office/drawing/2014/main" id="{6F0E717D-77EE-1957-8C53-CDFB4EA6350E}"/>
              </a:ext>
            </a:extLst>
          </p:cNvPr>
          <p:cNvSpPr>
            <a:spLocks noGrp="1"/>
          </p:cNvSpPr>
          <p:nvPr>
            <p:ph idx="11" sz="quarter" type="ftr"/>
          </p:nvPr>
        </p:nvSpPr>
        <p:spPr>
          <a:xfrm>
            <a:off x="2710774" y="4767263"/>
            <a:ext cx="3715966" cy="273844"/>
          </a:xfrm>
          <a:prstGeom prst="rect">
            <a:avLst/>
          </a:prstGeom>
        </p:spPr>
        <p:txBody>
          <a:bodyPr/>
          <a:lstStyle>
            <a:lvl1pPr>
              <a:defRPr>
                <a:solidFill>
                  <a:schemeClr val="accent2">
                    <a:lumMod val="50000"/>
                    <a:alpha val="80000"/>
                  </a:schemeClr>
                </a:solidFill>
              </a:defRPr>
            </a:lvl1pPr>
          </a:lstStyle>
          <a:p>
            <a:r>
              <a:rPr dirty="0" lang="en-US"/>
              <a:t>Introduction to Database Systems Modeling and Administration - C) 2025 </a:t>
            </a:r>
            <a:r>
              <a:rPr dirty="0" err="1" lang="en-US"/>
              <a:t>J.M.Reneau</a:t>
            </a:r>
            <a:r>
              <a:rPr dirty="0" lang="en-US"/>
              <a:t> Ph.D. - ALL RIGHTS RESERVED</a:t>
            </a:r>
          </a:p>
        </p:txBody>
      </p:sp>
    </p:spTree>
  </p:cSld>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base" id="{C9921043-E6E9-4AF8-A1F3-C74159AB354A}" vid="{3A885E52-B674-4A31-8047-BC95A35CB05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48</TotalTime>
  <Words>142</Words>
  <Application>Microsoft Office PowerPoint</Application>
  <PresentationFormat>On-screen Show (16:9)</PresentationFormat>
  <Paragraphs>18</Paragraphs>
  <Slides>4</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Presentation Title</vt:lpstr>
      <vt:lpstr>Slide Title</vt:lpstr>
      <vt:lpstr>Section header</vt:lpstr>
      <vt:lpstr>Slide Title for Two-Content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Eight - Arithmetic Operators, Selected Numeric Functions and Aliasing a Column</dc:title>
  <dc:creator>James M. Reneau Ph.D.</dc:creator>
  <cp:keywords>database, relational database, mysql, sqlite, mssql, sql server, normalization</cp:keywords>
  <dcterms:created xsi:type="dcterms:W3CDTF">2025-03-31T17:58:50Z</dcterms:created>
  <dcterms:modified xsi:type="dcterms:W3CDTF">2025-03-31T17:58:50Z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block-headings">
    <vt:lpwstr>True</vt:lpwstr>
  </property>
  <property fmtid="{D5CDD505-2E9C-101B-9397-08002B2CF9AE}" pid="3" name="date">
    <vt:lpwstr>2025-03-20</vt:lpwstr>
  </property>
  <property fmtid="{D5CDD505-2E9C-101B-9397-08002B2CF9AE}" pid="4" name="subtitle">
    <vt:lpwstr>Introduction to Database Systems Modeling and Administration</vt:lpwstr>
  </property>
</Properties>
</file>