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8" Type="http://schemas.openxmlformats.org/officeDocument/2006/relationships/viewProps" Target="viewProps.xml" /><Relationship Id="rId1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0" Type="http://schemas.openxmlformats.org/officeDocument/2006/relationships/tableStyles" Target="tableStyles.xml" /><Relationship Id="rId1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Nine - SQL Limiting Rows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NULL Comparison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Display a list of living animals.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name, species_id, animal_id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Logical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Conjunction (</a:t>
            </a:r>
            <a:r>
              <a:rPr>
                <a:latin typeface="Courier"/>
              </a:rPr>
              <a:t>AND</a:t>
            </a:r>
            <a:r>
              <a:rPr/>
              <a:t>)</a:t>
            </a:r>
          </a:p>
          <a:p>
            <a:pPr lvl="0"/>
            <a:r>
              <a:rPr/>
              <a:t>Disjunction (</a:t>
            </a:r>
            <a:r>
              <a:rPr>
                <a:latin typeface="Courier"/>
              </a:rPr>
              <a:t>OR</a:t>
            </a:r>
            <a:r>
              <a:rPr/>
              <a:t>) and</a:t>
            </a:r>
          </a:p>
          <a:p>
            <a:pPr lvl="0"/>
            <a:r>
              <a:rPr/>
              <a:t>Negation (</a:t>
            </a:r>
            <a:r>
              <a:rPr>
                <a:latin typeface="Courier"/>
              </a:rPr>
              <a:t>NOT</a:t>
            </a:r>
            <a:r>
              <a:rPr/>
              <a:t>)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/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FALSE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/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FALSE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TRUE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 b="1"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We are looking for all the dogs that are alive.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owner_id, name, color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AND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'D'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color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Light Brown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Comparison Operators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Comparison 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=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Equal To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&lt;&gt;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Not Equal To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!=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Not Equal To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&lt;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Less Than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&lt;=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Less Than or Equal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&gt;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Greater Than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expr1 &gt;= expr2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Greater Than or Equal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SQL Comparison Operators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Comparison Operators Example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SQLite and MySQL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MSSQL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 </a:t>
                      </a:r>
                      <a:r>
                        <a:rPr>
                          <a:latin typeface="Courier"/>
                        </a:rPr>
                        <a:t>=</a:t>
                      </a:r>
                      <a:r>
                        <a:rPr/>
                        <a:t> 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8 </a:t>
                      </a:r>
                      <a:r>
                        <a:rPr>
                          <a:latin typeface="Courier"/>
                        </a:rPr>
                        <a:t>&lt;</a:t>
                      </a:r>
                      <a:r>
                        <a:rPr/>
                        <a:t> 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 </a:t>
                      </a:r>
                      <a:r>
                        <a:rPr>
                          <a:latin typeface="Courier"/>
                        </a:rPr>
                        <a:t>&lt;=</a:t>
                      </a:r>
                      <a:r>
                        <a:rPr/>
                        <a:t> 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 </a:t>
                      </a:r>
                      <a:r>
                        <a:rPr>
                          <a:latin typeface="Courier"/>
                        </a:rPr>
                        <a:t>&gt;=</a:t>
                      </a:r>
                      <a:r>
                        <a:rPr/>
                        <a:t> 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 </a:t>
                      </a:r>
                      <a:r>
                        <a:rPr>
                          <a:latin typeface="Courier"/>
                        </a:rPr>
                        <a:t>&lt;&gt;</a:t>
                      </a:r>
                      <a:r>
                        <a:rPr/>
                        <a:t> 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‘Joe’ </a:t>
                      </a:r>
                      <a:r>
                        <a:rPr>
                          <a:latin typeface="Courier"/>
                        </a:rPr>
                        <a:t>=</a:t>
                      </a:r>
                      <a:r>
                        <a:rPr/>
                        <a:t> ‘Jones’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false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‘apple’ </a:t>
                      </a:r>
                      <a:r>
                        <a:rPr>
                          <a:latin typeface="Courier"/>
                        </a:rPr>
                        <a:t>&lt;=</a:t>
                      </a:r>
                      <a:r>
                        <a:rPr/>
                        <a:t> ‘peach’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Comparisons and Their Result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Where Clause - Limit 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 the following statements, we will see the use of the </a:t>
            </a:r>
            <a:r>
              <a:rPr>
                <a:latin typeface="Courier"/>
              </a:rPr>
              <a:t>WHERE</a:t>
            </a:r>
            <a:r>
              <a:rPr/>
              <a:t> clause with a comparison of a column to a value.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name, owner_id, color, weight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'D'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weight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Brown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23.0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Light Brown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12.0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Select with Simple Where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Wildcard Comparison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expr LIKE searchExpr</a:t>
            </a:r>
          </a:p>
          <a:p>
            <a:pPr lvl="0" indent="0" marL="0">
              <a:buNone/>
            </a:pPr>
            <a:r>
              <a:rPr/>
              <a:t>Using multi-character wildcard:</a:t>
            </a:r>
          </a:p>
          <a:p>
            <a:pPr lvl="0"/>
            <a:r>
              <a:rPr>
                <a:latin typeface="Courier"/>
              </a:rPr>
              <a:t>string%</a:t>
            </a:r>
            <a:r>
              <a:rPr/>
              <a:t> - Starting with string.</a:t>
            </a:r>
          </a:p>
          <a:p>
            <a:pPr lvl="0"/>
            <a:r>
              <a:rPr>
                <a:latin typeface="Courier"/>
              </a:rPr>
              <a:t>%string</a:t>
            </a:r>
            <a:r>
              <a:rPr/>
              <a:t> - Ending in string.</a:t>
            </a:r>
          </a:p>
          <a:p>
            <a:pPr lvl="0"/>
            <a:r>
              <a:rPr>
                <a:latin typeface="Courier"/>
              </a:rPr>
              <a:t>%string%</a:t>
            </a:r>
            <a:r>
              <a:rPr/>
              <a:t> - Containing string.</a:t>
            </a:r>
          </a:p>
          <a:p>
            <a:pPr lvl="0"/>
            <a:r>
              <a:rPr>
                <a:latin typeface="Courier"/>
              </a:rPr>
              <a:t>st%ng</a:t>
            </a:r>
            <a:r>
              <a:rPr/>
              <a:t> -Start and end.</a:t>
            </a:r>
          </a:p>
          <a:p>
            <a:pPr lvl="0"/>
            <a:r>
              <a:rPr>
                <a:latin typeface="Courier"/>
              </a:rPr>
              <a:t>str_ng</a:t>
            </a:r>
            <a:r>
              <a:rPr/>
              <a:t> - Single Character.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Wildcard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phone </a:t>
            </a:r>
            <a:r>
              <a:rPr b="1">
                <a:solidFill>
                  <a:srgbClr val="007020"/>
                </a:solidFill>
                <a:latin typeface="Courier"/>
              </a:rPr>
              <a:t>LIKE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'%9988'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first_name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1-555-555-9988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lexlex@notreal.com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Select with Wildcard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NULL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NULL represents a value that has no value.</a:t>
            </a:r>
          </a:p>
          <a:p>
            <a:pPr lvl="0"/>
            <a:r>
              <a:rPr/>
              <a:t>Anything compared to </a:t>
            </a:r>
            <a:r>
              <a:rPr>
                <a:latin typeface="Courier"/>
              </a:rPr>
              <a:t>NULL</a:t>
            </a:r>
            <a:r>
              <a:rPr/>
              <a:t> is always </a:t>
            </a:r>
            <a:r>
              <a:rPr>
                <a:latin typeface="Courier"/>
              </a:rPr>
              <a:t>NULL</a:t>
            </a:r>
            <a:r>
              <a:rPr/>
              <a:t>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NULL Example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Result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1 =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99 &lt;&gt;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'jim' &lt;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 =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 &lt;&gt;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NULL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Comparing Values with NULL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NULL Comparison Operators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 IS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 if data value is </a:t>
                      </a:r>
                      <a:r>
                        <a:rPr>
                          <a:latin typeface="Courier"/>
                        </a:rPr>
                        <a:t>NULL</a:t>
                      </a:r>
                      <a:r>
                        <a:rPr/>
                        <a:t>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expr IS NOT 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 if data value is not </a:t>
                      </a:r>
                      <a:r>
                        <a:rPr>
                          <a:latin typeface="Courier"/>
                        </a:rPr>
                        <a:t>NULL</a:t>
                      </a:r>
                      <a:r>
                        <a:rPr/>
                        <a:t>.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Nine - SQL Limiting Rows</dc:title>
  <dc:creator>James M. Reneau Ph.D.</dc:creator>
  <cp:keywords>database, relational database, mysql, sqlite, mssql, sql server, normalization</cp:keywords>
  <dcterms:created xsi:type="dcterms:W3CDTF">2025-03-31T17:58:51Z</dcterms:created>
  <dcterms:modified xsi:type="dcterms:W3CDTF">2025-03-31T17:58:51Z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2025-03-20</vt:lpwstr>
  </property>
  <property fmtid="{D5CDD505-2E9C-101B-9397-08002B2CF9AE}" pid="4" name="subtitle">
    <vt:lpwstr>Introduction to Database Systems Modeling and Administration</vt:lpwstr>
  </property>
</Properties>
</file>