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viewProps.xml" ContentType="application/vnd.openxmlformats-officedocument.presentationml.viewPro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</Types>
</file>

<file path=_rels/.rels><?xml version="1.0" encoding="UTF-8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package/2006/relationships/metadata/extended-properties" Target="docProps/app.xml" /><Relationship Id="rId4" Type="http://schemas.openxmlformats.org/officeDocument/2006/relationships/custom-properties" Target="docProps/custom.xml" />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autoCompressPictures="0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5143500" type="screen16x9"/>
  <p:notesSz cx="6858000" cy="9144000"/>
  <p:defaultTextStyle>
    <a:defPPr>
      <a:defRPr lang="en-US"/>
    </a:defPPr>
    <a:lvl1pPr algn="l" defTabSz="4572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4572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4572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4572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4572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4572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4572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4572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4572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p="http://schemas.openxmlformats.org/presentationml/2006/main" xmlns:r="http://schemas.openxmlformats.org/officeDocument/2006/relationships">
  <p:normalViewPr>
    <p:restoredLeft autoAdjust="0" sz="15643"/>
    <p:restoredTop autoAdjust="0" sz="94694"/>
  </p:normalViewPr>
  <p:slideViewPr>
    <p:cSldViewPr snapToGrid="0" snapToObjects="1">
      <p:cViewPr varScale="1">
        <p:scale>
          <a:sx d="100" n="137"/>
          <a:sy d="100" n="137"/>
        </p:scale>
        <p:origin x="144" y="288"/>
      </p:cViewPr>
      <p:guideLst>
        <p:guide orient="horz" pos="1620"/>
        <p:guide pos="2880"/>
      </p:guideLst>
    </p:cSldViewPr>
  </p:slideViewPr>
  <p:outlineViewPr>
    <p:cViewPr>
      <p:scale>
        <a:sx d="100" n="33"/>
        <a:sy d="100" n="33"/>
      </p:scale>
      <p:origin x="0" y="0"/>
    </p:cViewPr>
  </p:outlineViewPr>
  <p:notesTextViewPr>
    <p:cViewPr>
      <p:scale>
        <a:sx d="100" n="100"/>
        <a:sy d="100" n="100"/>
      </p:scale>
      <p:origin x="0" y="0"/>
    </p:cViewPr>
  </p:notesTextViewPr>
  <p:gridSpacing cx="76200" cy="76200"/>
</p:viewPr>
</file>

<file path=ppt/_rels/presentation.xml.rels><?xml version="1.0" encoding="UTF-8"?><Relationships xmlns="http://schemas.openxmlformats.org/package/2006/relationships"><Relationship Id="rId2" Type="http://schemas.openxmlformats.org/officeDocument/2006/relationships/slide" Target="slides/slide1.xml" /><Relationship Id="rId3" Type="http://schemas.openxmlformats.org/officeDocument/2006/relationships/slide" Target="slides/slide2.xml" /><Relationship Id="rId4" Type="http://schemas.openxmlformats.org/officeDocument/2006/relationships/slide" Target="slides/slide3.xml" /><Relationship Id="rId5" Type="http://schemas.openxmlformats.org/officeDocument/2006/relationships/slide" Target="slides/slide4.xml" /><Relationship Id="rId6" Type="http://schemas.openxmlformats.org/officeDocument/2006/relationships/slide" Target="slides/slide5.xml" /><Relationship Id="rId7" Type="http://schemas.openxmlformats.org/officeDocument/2006/relationships/slide" Target="slides/slide6.xml" /><Relationship Id="rId8" Type="http://schemas.openxmlformats.org/officeDocument/2006/relationships/slide" Target="slides/slide7.xml" /><Relationship Id="rId10" Type="http://schemas.openxmlformats.org/officeDocument/2006/relationships/viewProps" Target="viewProps.xml" /><Relationship Id="rId9" Type="http://schemas.openxmlformats.org/officeDocument/2006/relationships/presProps" Target="presProps.xml" /><Relationship Id="rId1" Type="http://schemas.openxmlformats.org/officeDocument/2006/relationships/slideMaster" Target="slideMasters/slideMaster1.xml" /><Relationship Id="rId12" Type="http://schemas.openxmlformats.org/officeDocument/2006/relationships/tableStyles" Target="tableStyles.xml" /><Relationship Id="rId11" Type="http://schemas.openxmlformats.org/officeDocument/2006/relationships/theme" Target="theme/theme1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2">
                    <a:lumMod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3C56C-BA10-4529-B509-94C48D8B8FC4}" type="datetime1">
              <a:rPr lang="en-US" smtClean="0"/>
              <a:t>3/31/2025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lang="en-US" dirty="0"/>
              <a:t>Introduction to Database Systems Modeling and Administration - C) 2025 </a:t>
            </a:r>
            <a:r>
              <a:rPr lang="en-US" dirty="0" err="1"/>
              <a:t>J.M.Reneau</a:t>
            </a:r>
            <a:r>
              <a:rPr lang="en-US" dirty="0"/>
              <a:t> Ph.D. - ALL RIGHTS RESERVED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357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DE856-C4A8-49F4-A2EE-51E1E635A565}" type="datetime1">
              <a:rPr lang="en-US" smtClean="0"/>
              <a:t>3/31/2025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F6026F13-C5BE-ABC9-D36E-0B410FA785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Introduction to Database Systems Modeling and Administration - C) 2025 </a:t>
            </a:r>
            <a:r>
              <a:rPr lang="en-US" dirty="0" err="1"/>
              <a:t>J.M.Reneau</a:t>
            </a:r>
            <a:r>
              <a:rPr lang="en-US" dirty="0"/>
              <a:t> Ph.D. -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313914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B1594-1D3B-41DA-81E7-1E8F57637E9A}" type="datetime1">
              <a:rPr lang="en-US" smtClean="0"/>
              <a:t>3/31/2025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AF07A2FF-A8FA-DED8-BCD3-4070D08BA8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Introduction to Database Systems Modeling and Administration - C) 2025 </a:t>
            </a:r>
            <a:r>
              <a:rPr lang="en-US" dirty="0" err="1"/>
              <a:t>J.M.Reneau</a:t>
            </a:r>
            <a:r>
              <a:rPr lang="en-US" dirty="0"/>
              <a:t> Ph.D. -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2581529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3229"/>
            <a:ext cx="8229600" cy="339447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E0C1D-B607-4B0A-8CE4-E910E30E8A28}" type="datetime1">
              <a:rPr lang="en-US" smtClean="0"/>
              <a:t>3/31/2025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803BCF26-A432-0B1E-CC1D-B572131833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lang="en-US" dirty="0"/>
              <a:t>Introduction to Database Systems Modeling and Administration - C) 2025 </a:t>
            </a:r>
            <a:r>
              <a:rPr lang="en-US" dirty="0" err="1"/>
              <a:t>J.M.Reneau</a:t>
            </a:r>
            <a:r>
              <a:rPr lang="en-US" dirty="0"/>
              <a:t> Ph.D. -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338346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3000" b="1" cap="all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accent2">
                    <a:lumMod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C744D-8A61-489C-ADF2-A4C14F7DF351}" type="datetime1">
              <a:rPr lang="en-US" smtClean="0"/>
              <a:t>3/31/2025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C6F43349-6663-3A49-B88C-37BF494CDE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lang="en-US" dirty="0"/>
              <a:t>Introduction to Database Systems Modeling and Administration - C) 2025 </a:t>
            </a:r>
            <a:r>
              <a:rPr lang="en-US" dirty="0" err="1"/>
              <a:t>J.M.Reneau</a:t>
            </a:r>
            <a:r>
              <a:rPr lang="en-US" dirty="0"/>
              <a:t> Ph.D. -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1073069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DB4C5-6D1F-47D5-957E-979BCBC45E2B}" type="datetime1">
              <a:rPr lang="en-US" smtClean="0"/>
              <a:t>3/31/2025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6F0E717D-77EE-1957-8C53-CDFB4EA635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lang="en-US" dirty="0"/>
              <a:t>Introduction to Database Systems Modeling and Administration - C) 2025 </a:t>
            </a:r>
            <a:r>
              <a:rPr lang="en-US" dirty="0" err="1"/>
              <a:t>J.M.Reneau</a:t>
            </a:r>
            <a:r>
              <a:rPr lang="en-US" dirty="0"/>
              <a:t> Ph.D. -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2619886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C1E98-07F7-4564-B3DF-C229531BDBED}" type="datetime1">
              <a:rPr lang="en-US" smtClean="0"/>
              <a:t>3/31/2025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EC55796F-F4D8-B6CF-04F9-0D903265A1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lang="en-US" dirty="0"/>
              <a:t>Introduction to Database Systems Modeling and Administration - C) 2025 </a:t>
            </a:r>
            <a:r>
              <a:rPr lang="en-US" dirty="0" err="1"/>
              <a:t>J.M.Reneau</a:t>
            </a:r>
            <a:r>
              <a:rPr lang="en-US" dirty="0"/>
              <a:t> Ph.D. -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2535793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BE9A2-36D1-49E3-95F2-C9A36F7C6133}" type="datetime1">
              <a:rPr lang="en-US" smtClean="0"/>
              <a:t>3/31/2025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2F1438BA-7CE3-725C-C4CA-20FA6D17F0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lang="en-US" dirty="0"/>
              <a:t>Introduction to Database Systems Modeling and Administration - C) 2025 </a:t>
            </a:r>
            <a:r>
              <a:rPr lang="en-US" dirty="0" err="1"/>
              <a:t>J.M.Reneau</a:t>
            </a:r>
            <a:r>
              <a:rPr lang="en-US" dirty="0"/>
              <a:t> Ph.D. -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3472721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189A2-8FD2-4973-85FC-23C84F97B995}" type="datetime1">
              <a:rPr lang="en-US" smtClean="0"/>
              <a:t>3/31/2025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3DD293-3F23-C2EC-3374-F317A7D7DA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Introduction to Database Systems Modeling and Administration - C) 2025 </a:t>
            </a:r>
            <a:r>
              <a:rPr lang="en-US" dirty="0" err="1"/>
              <a:t>J.M.Reneau</a:t>
            </a:r>
            <a:r>
              <a:rPr lang="en-US" dirty="0"/>
              <a:t> Ph.D. -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2130901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982176" cy="871538"/>
          </a:xfrm>
        </p:spPr>
        <p:txBody>
          <a:bodyPr anchor="b">
            <a:normAutofit/>
          </a:bodyPr>
          <a:lstStyle>
            <a:lvl1pPr algn="l">
              <a:defRPr sz="2400" b="1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23138" y="204788"/>
            <a:ext cx="4163661" cy="438983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982176" cy="3518297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F8261-E159-4780-9676-42641153FACE}" type="datetime1">
              <a:rPr lang="en-US" smtClean="0"/>
              <a:t>3/31/2025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ED3C5AEC-C428-0E91-A472-9B540E507A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Introduction to Database Systems Modeling and Administration - C) 2025 </a:t>
            </a:r>
            <a:r>
              <a:rPr lang="en-US" dirty="0" err="1"/>
              <a:t>J.M.Reneau</a:t>
            </a:r>
            <a:r>
              <a:rPr lang="en-US" dirty="0"/>
              <a:t> Ph.D. -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3540895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833D3-E427-40D6-A1A3-F07C854DFF2B}" type="datetime1">
              <a:rPr lang="en-US" smtClean="0"/>
              <a:t>3/31/2025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C94E6E9A-915E-4B4A-E2AD-F55FFED098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lang="en-US" dirty="0"/>
              <a:t>Introduction to Database Systems Modeling and Administration - C) 2025 </a:t>
            </a:r>
            <a:r>
              <a:rPr lang="en-US" dirty="0" err="1"/>
              <a:t>J.M.Reneau</a:t>
            </a:r>
            <a:r>
              <a:rPr lang="en-US" dirty="0"/>
              <a:t> Ph.D. -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3566899855"/>
      </p:ext>
    </p:extLst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8" Target="../slideLayouts/slideLayout8.xml" Type="http://schemas.openxmlformats.org/officeDocument/2006/relationships/slideLayout" /><Relationship Id="rId3" Target="../slideLayouts/slideLayout3.xml" Type="http://schemas.openxmlformats.org/officeDocument/2006/relationships/slideLayout" /><Relationship Id="rId7" Target="../slideLayouts/slideLayout7.xml" Type="http://schemas.openxmlformats.org/officeDocument/2006/relationships/slideLayout" /><Relationship Id="rId12" Target="../theme/theme1.xml" Type="http://schemas.openxmlformats.org/officeDocument/2006/relationships/theme" /><Relationship Id="rId2" Target="../slideLayouts/slideLayout2.xml" Type="http://schemas.openxmlformats.org/officeDocument/2006/relationships/slideLayout" /><Relationship Id="rId1" Target="../slideLayouts/slideLayout1.xml" Type="http://schemas.openxmlformats.org/officeDocument/2006/relationships/slideLayout" /><Relationship Id="rId6" Target="../slideLayouts/slideLayout6.xml" Type="http://schemas.openxmlformats.org/officeDocument/2006/relationships/slideLayout" /><Relationship Id="rId11" Target="../slideLayouts/slideLayout11.xml" Type="http://schemas.openxmlformats.org/officeDocument/2006/relationships/slideLayout" /><Relationship Id="rId5" Target="../slideLayouts/slideLayout5.xml" Type="http://schemas.openxmlformats.org/officeDocument/2006/relationships/slideLayout" /><Relationship Id="rId10" Target="../slideLayouts/slideLayout10.xml" Type="http://schemas.openxmlformats.org/officeDocument/2006/relationships/slideLayout" /><Relationship Id="rId4" Target="../slideLayouts/slideLayout4.xml" Type="http://schemas.openxmlformats.org/officeDocument/2006/relationships/slideLayout" /><Relationship Id="rId9" Target="../slideLayouts/slideLayout9.xml" Type="http://schemas.openxmlformats.org/officeDocument/2006/relationships/slideLayout" />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gradFill flip="none" rotWithShape="1">
          <a:gsLst>
            <a:gs pos="12000">
              <a:schemeClr val="bg1">
                <a:lumMod val="75000"/>
              </a:schemeClr>
            </a:gs>
            <a:gs pos="0">
              <a:schemeClr val="bg1">
                <a:lumMod val="50000"/>
              </a:schemeClr>
            </a:gs>
            <a:gs pos="90000">
              <a:schemeClr val="bg1">
                <a:lumMod val="9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anchor="ctr" bIns="45720" lIns="91440" rIns="91440" rtlCol="0" tIns="45720" vert="horz">
            <a:normAutofit/>
          </a:bodyPr>
          <a:lstStyle/>
          <a:p>
            <a:r>
              <a:rPr dirty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idx="1" type="body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bIns="45720" lIns="91440" rIns="91440" rtlCol="0" tIns="45720" vert="horz">
            <a:normAutofit/>
          </a:bodyPr>
          <a:lstStyle/>
          <a:p>
            <a:pPr lvl="0"/>
            <a:r>
              <a:rPr dirty="0" lang="en-US"/>
              <a:t>Click to edit Master text styles</a:t>
            </a:r>
          </a:p>
          <a:p>
            <a:pPr lvl="1"/>
            <a:r>
              <a:rPr dirty="0" lang="en-US"/>
              <a:t>Second level</a:t>
            </a:r>
          </a:p>
          <a:p>
            <a:pPr lvl="2"/>
            <a:r>
              <a:rPr dirty="0" lang="en-US"/>
              <a:t>Third level</a:t>
            </a:r>
          </a:p>
          <a:p>
            <a:pPr lvl="3"/>
            <a:r>
              <a:rPr dirty="0" lang="en-US"/>
              <a:t>Fourth level</a:t>
            </a:r>
          </a:p>
          <a:p>
            <a:pPr lvl="4"/>
            <a:r>
              <a:rPr dirty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idx="2" sz="half" type="dt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54BF13-0037-4229-AB06-CD8AF0340F35}" type="datetime1">
              <a:rPr lang="en-US" smtClean="0"/>
              <a:t>3/31/2025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4" sz="quarter" type="sldNum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3F93CF5B-E354-17E9-F9D5-D0263F37628A}"/>
              </a:ext>
            </a:extLst>
          </p:cNvPr>
          <p:cNvSpPr>
            <a:spLocks noGrp="1"/>
          </p:cNvSpPr>
          <p:nvPr>
            <p:ph idx="3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3676200875"/>
      </p:ext>
    </p:extLst>
  </p:cSld>
  <p:clrMap accent1="accent1" accent2="accent2" accent3="accent3" accent4="accent4" accent5="accent5" accent6="accent6" bg1="lt1" bg2="lt2" folHlink="folHlink" hlink="hlink" tx1="dk1" tx2="dk2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hdr="0" sldNum="0"/>
  <p:txStyles>
    <p:titleStyle>
      <a:lvl1pPr algn="ctr" defTabSz="342900" eaLnBrk="1" hangingPunct="1" latinLnBrk="0" rtl="0">
        <a:spcBef>
          <a:spcPct val="0"/>
        </a:spcBef>
        <a:buNone/>
        <a:defRPr kern="1200" sz="3300">
          <a:solidFill>
            <a:schemeClr val="accent2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algn="l" defTabSz="342900" eaLnBrk="1" hangingPunct="1" indent="-342900" latinLnBrk="0" marL="342900" rtl="0">
        <a:spcBef>
          <a:spcPct val="20000"/>
        </a:spcBef>
        <a:buFont typeface="Arial"/>
        <a:buChar char="•"/>
        <a:defRPr kern="1200" sz="2400">
          <a:solidFill>
            <a:schemeClr val="tx1"/>
          </a:solidFill>
          <a:latin typeface="+mn-lt"/>
          <a:ea typeface="+mn-ea"/>
          <a:cs typeface="+mn-cs"/>
        </a:defRPr>
      </a:lvl1pPr>
      <a:lvl2pPr algn="l" defTabSz="342900" eaLnBrk="1" hangingPunct="1" indent="-342900" latinLnBrk="0" marL="685800" rtl="0">
        <a:spcBef>
          <a:spcPct val="20000"/>
        </a:spcBef>
        <a:buFont typeface="Arial"/>
        <a:buChar char="–"/>
        <a:defRPr kern="1200" sz="2100">
          <a:solidFill>
            <a:schemeClr val="tx1"/>
          </a:solidFill>
          <a:latin typeface="+mn-lt"/>
          <a:ea typeface="+mn-ea"/>
          <a:cs typeface="+mn-cs"/>
        </a:defRPr>
      </a:lvl2pPr>
      <a:lvl3pPr algn="l" defTabSz="342900" eaLnBrk="1" hangingPunct="1" indent="-342900" latinLnBrk="0" marL="1028700" rtl="0">
        <a:spcBef>
          <a:spcPct val="20000"/>
        </a:spcBef>
        <a:buFont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3pPr>
      <a:lvl4pPr algn="l" defTabSz="342900" eaLnBrk="1" hangingPunct="1" indent="-342900" latinLnBrk="0" marL="1371600" rtl="0">
        <a:spcBef>
          <a:spcPct val="20000"/>
        </a:spcBef>
        <a:buFont typeface="Arial"/>
        <a:buChar char="–"/>
        <a:defRPr kern="1200" sz="1500">
          <a:solidFill>
            <a:schemeClr val="tx1"/>
          </a:solidFill>
          <a:latin typeface="+mn-lt"/>
          <a:ea typeface="+mn-ea"/>
          <a:cs typeface="+mn-cs"/>
        </a:defRPr>
      </a:lvl4pPr>
      <a:lvl5pPr algn="l" defTabSz="342900" eaLnBrk="1" hangingPunct="1" indent="-342900" latinLnBrk="0" marL="1714500" rtl="0">
        <a:spcBef>
          <a:spcPct val="20000"/>
        </a:spcBef>
        <a:buFont typeface="Arial"/>
        <a:buChar char="»"/>
        <a:defRPr kern="1200" sz="1500">
          <a:solidFill>
            <a:schemeClr val="tx1"/>
          </a:solidFill>
          <a:latin typeface="+mn-lt"/>
          <a:ea typeface="+mn-ea"/>
          <a:cs typeface="+mn-cs"/>
        </a:defRPr>
      </a:lvl5pPr>
      <a:lvl6pPr algn="l" defTabSz="342900" eaLnBrk="1" hangingPunct="1" indent="-342900" latinLnBrk="0" marL="20574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6pPr>
      <a:lvl7pPr algn="l" defTabSz="342900" eaLnBrk="1" hangingPunct="1" indent="-342900" latinLnBrk="0" marL="24003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7pPr>
      <a:lvl8pPr algn="l" defTabSz="342900" eaLnBrk="1" hangingPunct="1" indent="-342900" latinLnBrk="0" marL="27432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8pPr>
      <a:lvl9pPr algn="l" defTabSz="342900" eaLnBrk="1" hangingPunct="1" indent="-342900" latinLnBrk="0" marL="30861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342900" eaLnBrk="1" hangingPunct="1" latinLnBrk="0" marL="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1pPr>
      <a:lvl2pPr algn="l" defTabSz="342900" eaLnBrk="1" hangingPunct="1" latinLnBrk="0" marL="3429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2pPr>
      <a:lvl3pPr algn="l" defTabSz="342900" eaLnBrk="1" hangingPunct="1" latinLnBrk="0" marL="6858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3pPr>
      <a:lvl4pPr algn="l" defTabSz="342900" eaLnBrk="1" hangingPunct="1" latinLnBrk="0" marL="10287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4pPr>
      <a:lvl5pPr algn="l" defTabSz="342900" eaLnBrk="1" hangingPunct="1" latinLnBrk="0" marL="13716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5pPr>
      <a:lvl6pPr algn="l" defTabSz="342900" eaLnBrk="1" hangingPunct="1" latinLnBrk="0" marL="17145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6pPr>
      <a:lvl7pPr algn="l" defTabSz="342900" eaLnBrk="1" hangingPunct="1" latinLnBrk="0" marL="20574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7pPr>
      <a:lvl8pPr algn="l" defTabSz="342900" eaLnBrk="1" hangingPunct="1" latinLnBrk="0" marL="24003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8pPr>
      <a:lvl9pPr algn="l" defTabSz="342900" eaLnBrk="1" hangingPunct="1" latinLnBrk="0" marL="27432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?>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_rels/slide4.xml.rels><?xml version="1.0" encoding="UTF-8"?>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_rels/slide5.xml.rels><?xml version="1.0" encoding="UTF-8"?>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_rels/slide6.xml.rels><?xml version="1.0" encoding="UTF-8"?>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_rels/slide7.xml.rels><?xml version="1.0" encoding="UTF-8"?>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pPr lvl="0" indent="0" marL="0">
              <a:buNone/>
            </a:pPr>
            <a:r>
              <a:rPr/>
              <a:t>Chapter 10 - SQL Order Matters</a:t>
            </a:r>
          </a:p>
        </p:txBody>
      </p:sp>
      <p:sp>
        <p:nvSpPr>
          <p:cNvPr id="3" name="Subtitle 2"/>
          <p:cNvSpPr>
            <a:spLocks noGrp="1"/>
          </p:cNvSpPr>
          <p:nvPr>
            <p:ph idx="1" type="subTitle"/>
          </p:nvPr>
        </p:nvSpPr>
        <p:spPr>
          <a:xfrm>
            <a:off x="1371600" y="2914650"/>
            <a:ext cx="6400800" cy="1314450"/>
          </a:xfrm>
        </p:spPr>
        <p:txBody>
          <a:bodyPr/>
          <a:lstStyle/>
          <a:p>
            <a:pPr lvl="0" indent="0" marL="0">
              <a:buNone/>
            </a:pPr>
            <a:r>
              <a:rPr/>
              <a:t>Introduction to Database Systems Modeling and Administration</a:t>
            </a:r>
            <a:br/>
            <a:br/>
            <a:r>
              <a:rPr/>
              <a:t>James M. Reneau Ph.D.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idx="10" sz="half" type="dt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2025-03-31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Adding Order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>
                <a:latin typeface="Courier"/>
              </a:rPr>
              <a:t>ORDER BY</a:t>
            </a:r>
            <a:r>
              <a:rPr/>
              <a:t> clause at the end of the </a:t>
            </a:r>
            <a:r>
              <a:rPr>
                <a:latin typeface="Courier"/>
              </a:rPr>
              <a:t>SELECT</a:t>
            </a:r>
            <a:r>
              <a:rPr/>
              <a:t> followed by one or more column names or expressions.</a:t>
            </a:r>
          </a:p>
          <a:p>
            <a:pPr lvl="0"/>
            <a:r>
              <a:rPr/>
              <a:t>By default, the sort order is ascending (going from smallest to largest).</a:t>
            </a:r>
          </a:p>
          <a:p>
            <a:pPr lvl="0"/>
            <a:r>
              <a:rPr/>
              <a:t>Numeric columns, the data will be sorted numerically.</a:t>
            </a:r>
          </a:p>
          <a:p>
            <a:pPr lvl="0"/>
            <a:r>
              <a:rPr/>
              <a:t>String columns (even if the fields contain a number) they will be sorted alphabetically.</a:t>
            </a:r>
          </a:p>
          <a:p>
            <a:pPr lvl="0"/>
            <a:r>
              <a:rPr/>
              <a:t>Date and time columns will be sorted in date order (the oldest date first).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803BCF26-A432-0B1E-CC1D-B572131833DD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Single Column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sz="half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In this example, we want to order our owners by their balance.</a:t>
            </a:r>
          </a:p>
          <a:p>
            <a:pPr lvl="0" indent="0">
              <a:buNone/>
            </a:pPr>
            <a:r>
              <a:rPr b="1">
                <a:solidFill>
                  <a:srgbClr val="007020"/>
                </a:solidFill>
                <a:latin typeface="Courier"/>
              </a:rPr>
              <a:t>SELECT</a:t>
            </a:r>
            <a:r>
              <a:rPr>
                <a:latin typeface="Courier"/>
              </a:rPr>
              <a:t> </a:t>
            </a:r>
            <a:r>
              <a:rPr>
                <a:solidFill>
                  <a:srgbClr val="666666"/>
                </a:solidFill>
                <a:latin typeface="Courier"/>
              </a:rPr>
              <a:t>*</a:t>
            </a:r>
            <a:br/>
            <a:r>
              <a:rPr>
                <a:latin typeface="Courier"/>
              </a:rPr>
              <a:t>    </a:t>
            </a:r>
            <a:r>
              <a:rPr b="1">
                <a:solidFill>
                  <a:srgbClr val="007020"/>
                </a:solidFill>
                <a:latin typeface="Courier"/>
              </a:rPr>
              <a:t>FROM</a:t>
            </a:r>
            <a:r>
              <a:rPr>
                <a:latin typeface="Courier"/>
              </a:rPr>
              <a:t> ownerbalance</a:t>
            </a:r>
            <a:br/>
            <a:r>
              <a:rPr>
                <a:latin typeface="Courier"/>
              </a:rPr>
              <a:t>    </a:t>
            </a:r>
            <a:r>
              <a:rPr b="1">
                <a:solidFill>
                  <a:srgbClr val="007020"/>
                </a:solidFill>
                <a:latin typeface="Courier"/>
              </a:rPr>
              <a:t>ORDER</a:t>
            </a:r>
            <a:r>
              <a:rPr>
                <a:latin typeface="Courier"/>
              </a:rPr>
              <a:t> </a:t>
            </a:r>
            <a:r>
              <a:rPr b="1">
                <a:solidFill>
                  <a:srgbClr val="007020"/>
                </a:solidFill>
                <a:latin typeface="Courier"/>
              </a:rPr>
              <a:t>BY</a:t>
            </a:r>
            <a:r>
              <a:rPr>
                <a:latin typeface="Courier"/>
              </a:rPr>
              <a:t> balance;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648200" y="1193800"/>
          <a:ext cx="4038600" cy="33909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9300"/>
                <a:gridCol w="2019300"/>
              </a:tblGrid>
              <a:tr h="0">
                <a:tc>
                  <a:txBody>
                    <a:bodyPr/>
                    <a:lstStyle/>
                    <a:p>
                      <a:pPr lvl="0" indent="0" marL="0" algn="r">
                        <a:buNone/>
                      </a:pPr>
                      <a:r>
                        <a:rPr/>
                        <a:t>owner_id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indent="0" marL="0" algn="r">
                        <a:buNone/>
                      </a:pPr>
                      <a:r>
                        <a:rPr/>
                        <a:t>balance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lvl="0" indent="0" marL="0" algn="r">
                        <a:buNone/>
                      </a:pPr>
                      <a:r>
                        <a:rPr/>
                        <a:t>1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 algn="r">
                        <a:buNone/>
                      </a:pPr>
                      <a:r>
                        <a:rPr/>
                        <a:t>123.45</a:t>
                      </a:r>
                    </a:p>
                  </a:txBody>
                </a:tc>
              </a:tr>
              <a:tr h="0">
                <a:tc>
                  <a:txBody>
                    <a:bodyPr/>
                    <a:lstStyle/>
                    <a:p>
                      <a:pPr lvl="0" indent="0" marL="0" algn="r">
                        <a:buNone/>
                      </a:pPr>
                      <a:r>
                        <a:rPr/>
                        <a:t>3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 algn="r">
                        <a:buNone/>
                      </a:pPr>
                      <a:r>
                        <a:rPr/>
                        <a:t>345.98</a:t>
                      </a:r>
                    </a:p>
                  </a:txBody>
                </a:tc>
              </a:tr>
            </a:tbl>
          </a:graphicData>
        </a:graphic>
      </p:graphicFrame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6F0E717D-77EE-1957-8C53-CDFB4EA6350E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Multiple Columns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sz="half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You may specify multiple column names or expressions.</a:t>
            </a:r>
          </a:p>
          <a:p>
            <a:pPr lvl="0" indent="0">
              <a:buNone/>
            </a:pPr>
            <a:r>
              <a:rPr b="1">
                <a:solidFill>
                  <a:srgbClr val="007020"/>
                </a:solidFill>
                <a:latin typeface="Courier"/>
              </a:rPr>
              <a:t>SELECT</a:t>
            </a:r>
            <a:r>
              <a:rPr>
                <a:latin typeface="Courier"/>
              </a:rPr>
              <a:t> name, species_id, gender_id</a:t>
            </a:r>
            <a:br/>
            <a:r>
              <a:rPr>
                <a:latin typeface="Courier"/>
              </a:rPr>
              <a:t>    </a:t>
            </a:r>
            <a:r>
              <a:rPr b="1">
                <a:solidFill>
                  <a:srgbClr val="007020"/>
                </a:solidFill>
                <a:latin typeface="Courier"/>
              </a:rPr>
              <a:t>FROM</a:t>
            </a:r>
            <a:r>
              <a:rPr>
                <a:latin typeface="Courier"/>
              </a:rPr>
              <a:t> animal</a:t>
            </a:r>
            <a:br/>
            <a:r>
              <a:rPr>
                <a:latin typeface="Courier"/>
              </a:rPr>
              <a:t>    </a:t>
            </a:r>
            <a:r>
              <a:rPr b="1">
                <a:solidFill>
                  <a:srgbClr val="007020"/>
                </a:solidFill>
                <a:latin typeface="Courier"/>
              </a:rPr>
              <a:t>ORDER</a:t>
            </a:r>
            <a:r>
              <a:rPr>
                <a:latin typeface="Courier"/>
              </a:rPr>
              <a:t> </a:t>
            </a:r>
            <a:r>
              <a:rPr b="1">
                <a:solidFill>
                  <a:srgbClr val="007020"/>
                </a:solidFill>
                <a:latin typeface="Courier"/>
              </a:rPr>
              <a:t>BY</a:t>
            </a:r>
            <a:r>
              <a:rPr>
                <a:latin typeface="Courier"/>
              </a:rPr>
              <a:t> species_id, gender_id, name;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648200" y="1193800"/>
          <a:ext cx="4038600" cy="33909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6200"/>
                <a:gridCol w="1346200"/>
                <a:gridCol w="1346200"/>
              </a:tblGrid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species_id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gender_id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Holly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C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F</a:t>
                      </a:r>
                    </a:p>
                  </a:txBody>
                </a:tc>
              </a:tr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Rosie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C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M</a:t>
                      </a:r>
                    </a:p>
                  </a:txBody>
                </a:tc>
              </a:tr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Bonnie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C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NF</a:t>
                      </a:r>
                    </a:p>
                  </a:txBody>
                </a:tc>
              </a:tr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Daisy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C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NF</a:t>
                      </a:r>
                    </a:p>
                  </a:txBody>
                </a:tc>
              </a:tr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Penny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C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NF</a:t>
                      </a:r>
                    </a:p>
                  </a:txBody>
                </a:tc>
              </a:tr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Cookie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C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NM</a:t>
                      </a:r>
                    </a:p>
                  </a:txBody>
                </a:tc>
              </a:tr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Kitty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C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NM</a:t>
                      </a:r>
                    </a:p>
                  </a:txBody>
                </a:tc>
              </a:tr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Cookie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D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NF</a:t>
                      </a:r>
                    </a:p>
                  </a:txBody>
                </a:tc>
              </a:tr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Bobo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D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NM</a:t>
                      </a:r>
                    </a:p>
                  </a:txBody>
                </a:tc>
              </a:tr>
            </a:tbl>
          </a:graphicData>
        </a:graphic>
      </p:graphicFrame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6F0E717D-77EE-1957-8C53-CDFB4EA6350E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Descending Order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sz="half"/>
          </p:nvPr>
        </p:nvSpPr>
        <p:spPr/>
        <p:txBody>
          <a:bodyPr/>
          <a:lstStyle/>
          <a:p>
            <a:pPr lvl="0" indent="0">
              <a:buNone/>
            </a:pPr>
            <a:r>
              <a:rPr b="1">
                <a:solidFill>
                  <a:srgbClr val="007020"/>
                </a:solidFill>
                <a:latin typeface="Courier"/>
              </a:rPr>
              <a:t>SELECT</a:t>
            </a:r>
            <a:r>
              <a:rPr>
                <a:latin typeface="Courier"/>
              </a:rPr>
              <a:t> name, species_id, birth_datetime,</a:t>
            </a:r>
            <a:br/>
            <a:r>
              <a:rPr>
                <a:latin typeface="Courier"/>
              </a:rPr>
              <a:t>    </a:t>
            </a:r>
            <a:r>
              <a:rPr b="1">
                <a:solidFill>
                  <a:srgbClr val="007020"/>
                </a:solidFill>
                <a:latin typeface="Courier"/>
              </a:rPr>
              <a:t>FROM</a:t>
            </a:r>
            <a:r>
              <a:rPr>
                <a:latin typeface="Courier"/>
              </a:rPr>
              <a:t> animal</a:t>
            </a:r>
            <a:br/>
            <a:r>
              <a:rPr>
                <a:latin typeface="Courier"/>
              </a:rPr>
              <a:t>    </a:t>
            </a:r>
            <a:r>
              <a:rPr b="1">
                <a:solidFill>
                  <a:srgbClr val="007020"/>
                </a:solidFill>
                <a:latin typeface="Courier"/>
              </a:rPr>
              <a:t>WHERE</a:t>
            </a:r>
            <a:r>
              <a:rPr>
                <a:latin typeface="Courier"/>
              </a:rPr>
              <a:t> death_datetime </a:t>
            </a:r>
            <a:r>
              <a:rPr b="1">
                <a:solidFill>
                  <a:srgbClr val="007020"/>
                </a:solidFill>
                <a:latin typeface="Courier"/>
              </a:rPr>
              <a:t>IS</a:t>
            </a:r>
            <a:r>
              <a:rPr>
                <a:latin typeface="Courier"/>
              </a:rPr>
              <a:t> </a:t>
            </a:r>
            <a:r>
              <a:rPr b="1">
                <a:solidFill>
                  <a:srgbClr val="007020"/>
                </a:solidFill>
                <a:latin typeface="Courier"/>
              </a:rPr>
              <a:t>NULL</a:t>
            </a:r>
            <a:br/>
            <a:r>
              <a:rPr>
                <a:latin typeface="Courier"/>
              </a:rPr>
              <a:t>    </a:t>
            </a:r>
            <a:r>
              <a:rPr b="1">
                <a:solidFill>
                  <a:srgbClr val="007020"/>
                </a:solidFill>
                <a:latin typeface="Courier"/>
              </a:rPr>
              <a:t>ORDER</a:t>
            </a:r>
            <a:r>
              <a:rPr>
                <a:latin typeface="Courier"/>
              </a:rPr>
              <a:t> </a:t>
            </a:r>
            <a:r>
              <a:rPr b="1">
                <a:solidFill>
                  <a:srgbClr val="007020"/>
                </a:solidFill>
                <a:latin typeface="Courier"/>
              </a:rPr>
              <a:t>BY</a:t>
            </a:r>
            <a:r>
              <a:rPr>
                <a:latin typeface="Courier"/>
              </a:rPr>
              <a:t> species_id, birth_datetime </a:t>
            </a:r>
            <a:r>
              <a:rPr b="1">
                <a:solidFill>
                  <a:srgbClr val="007020"/>
                </a:solidFill>
                <a:latin typeface="Courier"/>
              </a:rPr>
              <a:t>DESC</a:t>
            </a:r>
            <a:r>
              <a:rPr>
                <a:latin typeface="Courier"/>
              </a:rPr>
              <a:t>;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648200" y="1193800"/>
          <a:ext cx="4038600" cy="33909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6200"/>
                <a:gridCol w="1346200"/>
                <a:gridCol w="1346200"/>
              </a:tblGrid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species_id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birth_datetime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Daisy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C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2021-07-10</a:t>
                      </a:r>
                    </a:p>
                  </a:txBody>
                </a:tc>
              </a:tr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Holly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C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2021-06-12</a:t>
                      </a:r>
                    </a:p>
                  </a:txBody>
                </a:tc>
              </a:tr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Rosie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C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2021-06-12</a:t>
                      </a:r>
                    </a:p>
                  </a:txBody>
                </a:tc>
              </a:tr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Kitty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C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2020-01-23</a:t>
                      </a:r>
                    </a:p>
                  </a:txBody>
                </a:tc>
              </a:tr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Cookie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C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2019-01-30 06:15</a:t>
                      </a:r>
                    </a:p>
                  </a:txBody>
                </a:tc>
              </a:tr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Penny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C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2018-07-07</a:t>
                      </a:r>
                    </a:p>
                  </a:txBody>
                </a:tc>
              </a:tr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Cookie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D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2020-11-11</a:t>
                      </a:r>
                    </a:p>
                  </a:txBody>
                </a:tc>
              </a:tr>
            </a:tbl>
          </a:graphicData>
        </a:graphic>
      </p:graphicFrame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6F0E717D-77EE-1957-8C53-CDFB4EA6350E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Random Order - MySQL, MariaDB, and MSSQL Server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sz="half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Use RAND() function to create a pseudo-random number from 0 to 1.</a:t>
            </a:r>
          </a:p>
          <a:p>
            <a:pPr lvl="0" indent="0">
              <a:buNone/>
            </a:pPr>
            <a:r>
              <a:rPr b="1">
                <a:solidFill>
                  <a:srgbClr val="007020"/>
                </a:solidFill>
                <a:latin typeface="Courier"/>
              </a:rPr>
              <a:t>SELECT</a:t>
            </a:r>
            <a:r>
              <a:rPr>
                <a:latin typeface="Courier"/>
              </a:rPr>
              <a:t> animal_id, name, owner_id</a:t>
            </a:r>
            <a:br/>
            <a:r>
              <a:rPr>
                <a:latin typeface="Courier"/>
              </a:rPr>
              <a:t>    </a:t>
            </a:r>
            <a:r>
              <a:rPr b="1">
                <a:solidFill>
                  <a:srgbClr val="007020"/>
                </a:solidFill>
                <a:latin typeface="Courier"/>
              </a:rPr>
              <a:t>FROM</a:t>
            </a:r>
            <a:r>
              <a:rPr>
                <a:latin typeface="Courier"/>
              </a:rPr>
              <a:t> animal</a:t>
            </a:r>
            <a:br/>
            <a:r>
              <a:rPr>
                <a:latin typeface="Courier"/>
              </a:rPr>
              <a:t>    </a:t>
            </a:r>
            <a:r>
              <a:rPr b="1">
                <a:solidFill>
                  <a:srgbClr val="007020"/>
                </a:solidFill>
                <a:latin typeface="Courier"/>
              </a:rPr>
              <a:t>WHERE</a:t>
            </a:r>
            <a:r>
              <a:rPr>
                <a:latin typeface="Courier"/>
              </a:rPr>
              <a:t> death_datetime </a:t>
            </a:r>
            <a:r>
              <a:rPr b="1">
                <a:solidFill>
                  <a:srgbClr val="007020"/>
                </a:solidFill>
                <a:latin typeface="Courier"/>
              </a:rPr>
              <a:t>IS</a:t>
            </a:r>
            <a:r>
              <a:rPr>
                <a:latin typeface="Courier"/>
              </a:rPr>
              <a:t> </a:t>
            </a:r>
            <a:r>
              <a:rPr b="1">
                <a:solidFill>
                  <a:srgbClr val="007020"/>
                </a:solidFill>
                <a:latin typeface="Courier"/>
              </a:rPr>
              <a:t>NULL</a:t>
            </a:r>
            <a:br/>
            <a:r>
              <a:rPr>
                <a:latin typeface="Courier"/>
              </a:rPr>
              <a:t>    </a:t>
            </a:r>
            <a:r>
              <a:rPr b="1">
                <a:solidFill>
                  <a:srgbClr val="007020"/>
                </a:solidFill>
                <a:latin typeface="Courier"/>
              </a:rPr>
              <a:t>ORDER</a:t>
            </a:r>
            <a:r>
              <a:rPr>
                <a:latin typeface="Courier"/>
              </a:rPr>
              <a:t> </a:t>
            </a:r>
            <a:r>
              <a:rPr b="1">
                <a:solidFill>
                  <a:srgbClr val="007020"/>
                </a:solidFill>
                <a:latin typeface="Courier"/>
              </a:rPr>
              <a:t>BY</a:t>
            </a:r>
            <a:r>
              <a:rPr>
                <a:latin typeface="Courier"/>
              </a:rPr>
              <a:t> RAND();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648200" y="1193800"/>
          <a:ext cx="4038600" cy="33909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6200"/>
                <a:gridCol w="1346200"/>
                <a:gridCol w="1346200"/>
              </a:tblGrid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animal_id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owner_id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9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Rosie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5</a:t>
                      </a:r>
                    </a:p>
                  </a:txBody>
                </a:tc>
              </a:tr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7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Penny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5</a:t>
                      </a:r>
                    </a:p>
                  </a:txBody>
                </a:tc>
              </a:tr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6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Cookie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4</a:t>
                      </a:r>
                    </a:p>
                  </a:txBody>
                </a:tc>
              </a:tr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8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Holly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5</a:t>
                      </a:r>
                    </a:p>
                  </a:txBody>
                </a:tc>
              </a:tr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5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Cookie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3</a:t>
                      </a:r>
                    </a:p>
                  </a:txBody>
                </a:tc>
              </a:tr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1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Kitty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1</a:t>
                      </a:r>
                    </a:p>
                  </a:txBody>
                </a:tc>
              </a:tr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3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Daisy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3</a:t>
                      </a:r>
                    </a:p>
                  </a:txBody>
                </a:tc>
              </a:tr>
            </a:tbl>
          </a:graphicData>
        </a:graphic>
      </p:graphicFrame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6F0E717D-77EE-1957-8C53-CDFB4EA6350E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Random Order - SQLite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sz="half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The RANDOM() function returns an pseudo-random 64bit signed integer value between -9223372036854775808 and +9223372036854775807.</a:t>
            </a:r>
          </a:p>
          <a:p>
            <a:pPr lvl="0" indent="0">
              <a:buNone/>
            </a:pPr>
            <a:r>
              <a:rPr b="1">
                <a:solidFill>
                  <a:srgbClr val="007020"/>
                </a:solidFill>
                <a:latin typeface="Courier"/>
              </a:rPr>
              <a:t>SELECT</a:t>
            </a:r>
            <a:r>
              <a:rPr>
                <a:latin typeface="Courier"/>
              </a:rPr>
              <a:t> owner_id, last_name, first_name</a:t>
            </a:r>
            <a:br/>
            <a:r>
              <a:rPr>
                <a:latin typeface="Courier"/>
              </a:rPr>
              <a:t>    </a:t>
            </a:r>
            <a:r>
              <a:rPr b="1">
                <a:solidFill>
                  <a:srgbClr val="007020"/>
                </a:solidFill>
                <a:latin typeface="Courier"/>
              </a:rPr>
              <a:t>FROM</a:t>
            </a:r>
            <a:r>
              <a:rPr>
                <a:latin typeface="Courier"/>
              </a:rPr>
              <a:t> owner</a:t>
            </a:r>
            <a:br/>
            <a:r>
              <a:rPr>
                <a:latin typeface="Courier"/>
              </a:rPr>
              <a:t>    </a:t>
            </a:r>
            <a:r>
              <a:rPr b="1">
                <a:solidFill>
                  <a:srgbClr val="007020"/>
                </a:solidFill>
                <a:latin typeface="Courier"/>
              </a:rPr>
              <a:t>ORDER</a:t>
            </a:r>
            <a:r>
              <a:rPr>
                <a:latin typeface="Courier"/>
              </a:rPr>
              <a:t> </a:t>
            </a:r>
            <a:r>
              <a:rPr b="1">
                <a:solidFill>
                  <a:srgbClr val="007020"/>
                </a:solidFill>
                <a:latin typeface="Courier"/>
              </a:rPr>
              <a:t>BY</a:t>
            </a:r>
            <a:r>
              <a:rPr>
                <a:latin typeface="Courier"/>
              </a:rPr>
              <a:t> </a:t>
            </a:r>
            <a:r>
              <a:rPr b="1">
                <a:solidFill>
                  <a:srgbClr val="007020"/>
                </a:solidFill>
                <a:latin typeface="Courier"/>
              </a:rPr>
              <a:t>RANDOM</a:t>
            </a:r>
            <a:r>
              <a:rPr>
                <a:latin typeface="Courier"/>
              </a:rPr>
              <a:t>();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648200" y="1193800"/>
          <a:ext cx="4038600" cy="33909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6200"/>
                <a:gridCol w="1346200"/>
                <a:gridCol w="1346200"/>
              </a:tblGrid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owner_id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last_name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first_name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2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Ralston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Howard</a:t>
                      </a:r>
                    </a:p>
                  </a:txBody>
                </a:tc>
              </a:tr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3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Greene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Susan</a:t>
                      </a:r>
                    </a:p>
                  </a:txBody>
                </a:tc>
              </a:tr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5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Clark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John</a:t>
                      </a:r>
                    </a:p>
                  </a:txBody>
                </a:tc>
              </a:tr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4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Luton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Lex</a:t>
                      </a:r>
                    </a:p>
                  </a:txBody>
                </a:tc>
              </a:tr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1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Smithson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Amy</a:t>
                      </a:r>
                    </a:p>
                  </a:txBody>
                </a:tc>
              </a:tr>
            </a:tbl>
          </a:graphicData>
        </a:graphic>
      </p:graphicFrame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6F0E717D-77EE-1957-8C53-CDFB4EA6350E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base" id="{C9921043-E6E9-4AF8-A1F3-C74159AB354A}" vid="{3A885E52-B674-4A31-8047-BC95A35CB05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</TotalTime>
  <Words>142</Words>
  <Application>Microsoft Office PowerPoint</Application>
  <PresentationFormat>On-screen Show (16:9)</PresentationFormat>
  <Paragraphs>18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Presentation Title</vt:lpstr>
      <vt:lpstr>Slide Title</vt:lpstr>
      <vt:lpstr>Section header</vt:lpstr>
      <vt:lpstr>Slide Title for Two-Content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10 - SQL Order Matters</dc:title>
  <dc:creator>James M. Reneau Ph.D.</dc:creator>
  <cp:keywords>database, relational database, mysql, sqlite, mssql, sql server, normalization</cp:keywords>
  <dcterms:created xsi:type="dcterms:W3CDTF">2025-03-31T18:22:11Z</dcterms:created>
  <dcterms:modified xsi:type="dcterms:W3CDTF">2025-03-31T18:22:11Z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block-headings">
    <vt:lpwstr>True</vt:lpwstr>
  </property>
  <property fmtid="{D5CDD505-2E9C-101B-9397-08002B2CF9AE}" pid="3" name="date">
    <vt:lpwstr>2025-03-31</vt:lpwstr>
  </property>
  <property fmtid="{D5CDD505-2E9C-101B-9397-08002B2CF9AE}" pid="4" name="subtitle">
    <vt:lpwstr>Introduction to Database Systems Modeling and Administration</vt:lpwstr>
  </property>
</Properties>
</file>