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2" Type="http://schemas.openxmlformats.org/officeDocument/2006/relationships/viewProps" Target="viewProps.xml" /><Relationship Id="rId11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4" Type="http://schemas.openxmlformats.org/officeDocument/2006/relationships/tableStyles" Target="tableStyles.xml" /><Relationship Id="rId13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11 - Normalization and the Physical Data Model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Taking user data and identifying entities and relationships from it.</a:t>
            </a:r>
          </a:p>
          <a:p>
            <a:pPr lvl="0"/>
            <a:r>
              <a:rPr/>
              <a:t>Developing a good data model from it.</a:t>
            </a:r>
          </a:p>
          <a:p>
            <a:pPr lvl="0"/>
            <a:r>
              <a:rPr/>
              <a:t>Three levels discussed in this presentation:</a:t>
            </a:r>
          </a:p>
          <a:p>
            <a:pPr lvl="1"/>
            <a:r>
              <a:rPr/>
              <a:t>1NF - First Normal</a:t>
            </a:r>
          </a:p>
          <a:p>
            <a:pPr lvl="1"/>
            <a:r>
              <a:rPr/>
              <a:t>2NF - Second Normal</a:t>
            </a:r>
          </a:p>
          <a:p>
            <a:pPr lvl="1"/>
            <a:r>
              <a:rPr/>
              <a:t>3NF - Third Normal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 Normal Form (1NF)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Data into a single entity.</a:t>
            </a:r>
          </a:p>
          <a:p>
            <a:pPr lvl="0"/>
            <a:r>
              <a:rPr/>
              <a:t>Will have redundant data making maintenance difficult and storage inefficient.</a:t>
            </a:r>
          </a:p>
          <a:p>
            <a:pPr lvl="0"/>
            <a:r>
              <a:rPr/>
              <a:t>Steps to 1NF:</a:t>
            </a:r>
          </a:p>
          <a:p>
            <a:pPr lvl="1" indent="-342900" marL="685800">
              <a:buAutoNum type="arabicPeriod"/>
            </a:pPr>
            <a:r>
              <a:rPr/>
              <a:t>eliminate repeating groups of data,</a:t>
            </a:r>
          </a:p>
          <a:p>
            <a:pPr lvl="1" indent="-342900" marL="685800">
              <a:buAutoNum type="arabicPeriod"/>
            </a:pPr>
            <a:r>
              <a:rPr/>
              <a:t>split attributes into their atomic (smallest) parts, and</a:t>
            </a:r>
          </a:p>
          <a:p>
            <a:pPr lvl="1" indent="-342900" marL="685800">
              <a:buAutoNum type="arabicPeriod"/>
            </a:pPr>
            <a:r>
              <a:rPr/>
              <a:t>define a good primary key.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1NF Continued: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When we are successful, each row will be:</a:t>
            </a:r>
          </a:p>
          <a:p>
            <a:pPr lvl="1"/>
            <a:r>
              <a:rPr/>
              <a:t>unique, and</a:t>
            </a:r>
          </a:p>
          <a:p>
            <a:pPr lvl="1"/>
            <a:r>
              <a:rPr/>
              <a:t>order of rows and columns will not change the meaning of the data.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Second Normal Form (2NF)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Identify and split out the redundant data that is based upon part of the primary key, known as a </a:t>
            </a:r>
            <a:r>
              <a:rPr b="1"/>
              <a:t>partial dependency</a:t>
            </a:r>
            <a:r>
              <a:rPr/>
              <a:t>.</a:t>
            </a:r>
          </a:p>
          <a:p>
            <a:pPr lvl="0"/>
            <a:r>
              <a:rPr/>
              <a:t>If we used a single attribute or a surrogate key (simple key) for the primary key in 1NF, then our data is already in 2NF.</a:t>
            </a:r>
          </a:p>
          <a:p>
            <a:pPr lvl="0"/>
            <a:r>
              <a:rPr/>
              <a:t>Steps to 2NF:</a:t>
            </a:r>
          </a:p>
          <a:p>
            <a:pPr lvl="1" indent="-342900" marL="685800">
              <a:buAutoNum type="arabicPeriod"/>
            </a:pPr>
            <a:r>
              <a:rPr/>
              <a:t>take the structure from 1NF, and</a:t>
            </a:r>
          </a:p>
          <a:p>
            <a:pPr lvl="1" indent="-342900" marL="685800">
              <a:buAutoNum type="arabicPeriod"/>
            </a:pPr>
            <a:r>
              <a:rPr/>
              <a:t>identify partial dependencies, and</a:t>
            </a:r>
          </a:p>
          <a:p>
            <a:pPr lvl="1" indent="-342900" marL="685800">
              <a:buAutoNum type="arabicPeriod"/>
            </a:pPr>
            <a:r>
              <a:rPr/>
              <a:t>move the partial dependencies to their own table.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Partial Dependency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 partial dependency:</a:t>
            </a:r>
          </a:p>
          <a:p>
            <a:pPr lvl="1"/>
            <a:r>
              <a:rPr/>
              <a:t>a data field is dependent upon part, but not all, of a composite primary key.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Normal Form (3NF)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Continue looking for columns that may be related to other columns.</a:t>
            </a:r>
          </a:p>
          <a:p>
            <a:pPr lvl="0"/>
            <a:r>
              <a:rPr/>
              <a:t>Steps to 3NF:</a:t>
            </a:r>
          </a:p>
          <a:p>
            <a:pPr lvl="1" indent="-342900" marL="685800">
              <a:buAutoNum type="arabicPeriod"/>
            </a:pPr>
            <a:r>
              <a:rPr/>
              <a:t>take the structure from 2NF, and</a:t>
            </a:r>
          </a:p>
          <a:p>
            <a:pPr lvl="1" indent="-342900" marL="685800">
              <a:buAutoNum type="arabicPeriod"/>
            </a:pPr>
            <a:r>
              <a:rPr/>
              <a:t>identify transitive dependencies, and</a:t>
            </a:r>
          </a:p>
          <a:p>
            <a:pPr lvl="1" indent="-342900" marL="685800">
              <a:buAutoNum type="arabicPeriod"/>
            </a:pPr>
            <a:r>
              <a:rPr/>
              <a:t>move the transitive dependencies to their own table.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Transitive Dependency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when a data field is dependent on a field that is not part of the primary key.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Higher Order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There are further definitions of higher order and more stringent normal forms.</a:t>
            </a:r>
          </a:p>
          <a:p>
            <a:pPr lvl="1"/>
            <a:r>
              <a:rPr/>
              <a:t>Boyce-Codd (BCNF or 3.5NF)</a:t>
            </a:r>
          </a:p>
          <a:p>
            <a:pPr lvl="1"/>
            <a:r>
              <a:rPr/>
              <a:t>4NF</a:t>
            </a:r>
          </a:p>
          <a:p>
            <a:pPr lvl="1"/>
            <a:r>
              <a:rPr/>
              <a:t>5NF</a:t>
            </a:r>
          </a:p>
          <a:p>
            <a:pPr lvl="1"/>
            <a:r>
              <a:rPr/>
              <a:t>…</a:t>
            </a:r>
          </a:p>
          <a:p>
            <a:pPr lvl="1"/>
            <a:r>
              <a:rPr/>
              <a:t>3NF is usually good enough for most business applications.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11 - Normalization and the Physical Data Model</dc:title>
  <dc:creator>James M. Reneau Ph.D.</dc:creator>
  <cp:keywords>database, relational database, mysql, sqlite, mssql, sql server, normalization</cp:keywords>
  <dcterms:created xsi:type="dcterms:W3CDTF">2025-03-31T17:58:53Z</dcterms:created>
  <dcterms:modified xsi:type="dcterms:W3CDTF">2025-03-31T17:58:53Z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2025-03-20</vt:lpwstr>
  </property>
  <property fmtid="{D5CDD505-2E9C-101B-9397-08002B2CF9AE}" pid="4" name="subtitle">
    <vt:lpwstr>Introduction to Database Systems Modeling and Administration</vt:lpwstr>
  </property>
</Properties>
</file>