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37"/>
          <a:sy d="100" n="137"/>
        </p:scale>
        <p:origin x="144" y="288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2" Type="http://schemas.openxmlformats.org/officeDocument/2006/relationships/viewProps" Target="viewProps.xml" /><Relationship Id="rId11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4" Type="http://schemas.openxmlformats.org/officeDocument/2006/relationships/tableStyles" Target="tableStyles.xml" /><Relationship Id="rId13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56C-BA10-4529-B509-94C48D8B8FC4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E856-C4A8-49F4-A2EE-51E1E635A56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6026F13-C5BE-ABC9-D36E-0B410FA78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1594-1D3B-41DA-81E7-1E8F57637E9A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07A2FF-A8FA-DED8-BCD3-4070D08B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0C1D-B607-4B0A-8CE4-E910E30E8A28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744D-8A61-489C-ADF2-A4C14F7DF351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6F43349-6663-3A49-B88C-37BF494C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4C5-6D1F-47D5-957E-979BCBC45E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1E98-07F7-4564-B3DF-C229531BDBED}" type="datetime1">
              <a:rPr lang="en-US" smtClean="0"/>
              <a:t>3/31/2025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C55796F-F4D8-B6CF-04F9-0D903265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E9A2-36D1-49E3-95F2-C9A36F7C6133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1438BA-7CE3-725C-C4CA-20FA6D17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A2-8FD2-4973-85FC-23C84F97B995}" type="datetime1">
              <a:rPr lang="en-US" smtClean="0"/>
              <a:t>3/31/2025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D293-3F23-C2EC-3374-F317A7D7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982176" cy="87153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138" y="204788"/>
            <a:ext cx="4163661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982176" cy="351829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8261-E159-4780-9676-42641153FACE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3C5AEC-C428-0E91-A472-9B540E50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3D3-E427-40D6-A1A3-F07C854DFF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94E6E9A-915E-4B4A-E2AD-F55FFED0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gradFill flip="none" rotWithShape="1">
          <a:gsLst>
            <a:gs pos="12000">
              <a:schemeClr val="bg1">
                <a:lumMod val="75000"/>
              </a:schemeClr>
            </a:gs>
            <a:gs pos="0">
              <a:schemeClr val="bg1">
                <a:lumMod val="50000"/>
              </a:schemeClr>
            </a:gs>
            <a:gs pos="9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4BF13-0037-4229-AB06-CD8AF0340F3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93CF5B-E354-17E9-F9D5-D0263F37628A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hdr="0" sldNum="0"/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Chapter 11 - Normalization and the Physical Data Model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Introduction to Database Systems Modeling and Administration</a:t>
            </a:r>
            <a:br/>
            <a:br/>
            <a:r>
              <a:rPr/>
              <a:t>James M. Reneau Ph.D.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2025-03-20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Normalization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Taking user data and identifying entities and relationships from it.</a:t>
            </a:r>
          </a:p>
          <a:p>
            <a:pPr lvl="0"/>
            <a:r>
              <a:rPr/>
              <a:t>Developing a good data model from it.</a:t>
            </a:r>
          </a:p>
          <a:p>
            <a:pPr lvl="0"/>
            <a:r>
              <a:rPr/>
              <a:t>Three levels discussed in this presentation:</a:t>
            </a:r>
          </a:p>
          <a:p>
            <a:pPr lvl="1"/>
            <a:r>
              <a:rPr/>
              <a:t>1NF - First Normal</a:t>
            </a:r>
          </a:p>
          <a:p>
            <a:pPr lvl="1"/>
            <a:r>
              <a:rPr/>
              <a:t>2NF - Second Normal</a:t>
            </a:r>
          </a:p>
          <a:p>
            <a:pPr lvl="1"/>
            <a:r>
              <a:rPr/>
              <a:t>3NF - Third Normal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First Normal Form (1NF)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Data into a single entity.</a:t>
            </a:r>
          </a:p>
          <a:p>
            <a:pPr lvl="0"/>
            <a:r>
              <a:rPr/>
              <a:t>Will have redundant data making maintenance difficult and storage inefficient.</a:t>
            </a:r>
          </a:p>
          <a:p>
            <a:pPr lvl="0"/>
            <a:r>
              <a:rPr/>
              <a:t>Steps to 1NF:</a:t>
            </a:r>
          </a:p>
          <a:p>
            <a:pPr lvl="1" indent="-342900" marL="685800">
              <a:buAutoNum type="arabicPeriod"/>
            </a:pPr>
            <a:r>
              <a:rPr/>
              <a:t>eliminate repeating groups of data,</a:t>
            </a:r>
          </a:p>
          <a:p>
            <a:pPr lvl="1" indent="-342900" marL="685800">
              <a:buAutoNum type="arabicPeriod"/>
            </a:pPr>
            <a:r>
              <a:rPr/>
              <a:t>split attributes into their atomic (smallest) parts, and</a:t>
            </a:r>
          </a:p>
          <a:p>
            <a:pPr lvl="1" indent="-342900" marL="685800">
              <a:buAutoNum type="arabicPeriod"/>
            </a:pPr>
            <a:r>
              <a:rPr/>
              <a:t>define a good primary key.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1NF Continued: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When we are successful, each row will be:</a:t>
            </a:r>
          </a:p>
          <a:p>
            <a:pPr lvl="1"/>
            <a:r>
              <a:rPr/>
              <a:t>unique, and</a:t>
            </a:r>
          </a:p>
          <a:p>
            <a:pPr lvl="1"/>
            <a:r>
              <a:rPr/>
              <a:t>order of rows and columns will not change the meaning of the data.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Second Normal Form (2NF)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Identify and split out the redundant data that is based upon part of the primary key, known as a </a:t>
            </a:r>
            <a:r>
              <a:rPr b="1"/>
              <a:t>partial dependency</a:t>
            </a:r>
            <a:r>
              <a:rPr/>
              <a:t>.</a:t>
            </a:r>
          </a:p>
          <a:p>
            <a:pPr lvl="0"/>
            <a:r>
              <a:rPr/>
              <a:t>If we used a single attribute or a surrogate key (simple key) for the primary key in 1NF, then our data is already in 2NF.</a:t>
            </a:r>
          </a:p>
          <a:p>
            <a:pPr lvl="0"/>
            <a:r>
              <a:rPr/>
              <a:t>Steps to 2NF:</a:t>
            </a:r>
          </a:p>
          <a:p>
            <a:pPr lvl="1" indent="-342900" marL="685800">
              <a:buAutoNum type="arabicPeriod"/>
            </a:pPr>
            <a:r>
              <a:rPr/>
              <a:t>take the structure from 1NF, and</a:t>
            </a:r>
          </a:p>
          <a:p>
            <a:pPr lvl="1" indent="-342900" marL="685800">
              <a:buAutoNum type="arabicPeriod"/>
            </a:pPr>
            <a:r>
              <a:rPr/>
              <a:t>identify partial dependencies, and</a:t>
            </a:r>
          </a:p>
          <a:p>
            <a:pPr lvl="1" indent="-342900" marL="685800">
              <a:buAutoNum type="arabicPeriod"/>
            </a:pPr>
            <a:r>
              <a:rPr/>
              <a:t>move the partial dependencies to their own table.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Partial Dependency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A partial dependency:</a:t>
            </a:r>
          </a:p>
          <a:p>
            <a:pPr lvl="1"/>
            <a:r>
              <a:rPr/>
              <a:t>a data field is dependent upon part, but not all, of a composite primary key.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Third Normal Form (3NF)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Continue looking for columns that may be related to other columns.</a:t>
            </a:r>
          </a:p>
          <a:p>
            <a:pPr lvl="0"/>
            <a:r>
              <a:rPr/>
              <a:t>Steps to 3NF:</a:t>
            </a:r>
          </a:p>
          <a:p>
            <a:pPr lvl="1" indent="-342900" marL="685800">
              <a:buAutoNum type="arabicPeriod"/>
            </a:pPr>
            <a:r>
              <a:rPr/>
              <a:t>take the structure from 2NF, and</a:t>
            </a:r>
          </a:p>
          <a:p>
            <a:pPr lvl="1" indent="-342900" marL="685800">
              <a:buAutoNum type="arabicPeriod"/>
            </a:pPr>
            <a:r>
              <a:rPr/>
              <a:t>identify transitive dependencies, and</a:t>
            </a:r>
          </a:p>
          <a:p>
            <a:pPr lvl="1" indent="-342900" marL="685800">
              <a:buAutoNum type="arabicPeriod"/>
            </a:pPr>
            <a:r>
              <a:rPr/>
              <a:t>move the transitive dependencies to their own table.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Transitive Dependency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when a data field is dependent on a field that is not part of the primary key.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Higher Order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There are further definitions of higher order and more stringent normal forms.</a:t>
            </a:r>
          </a:p>
          <a:p>
            <a:pPr lvl="1"/>
            <a:r>
              <a:rPr/>
              <a:t>Boyce-Codd (BCNF or 3.5NF)</a:t>
            </a:r>
          </a:p>
          <a:p>
            <a:pPr lvl="1"/>
            <a:r>
              <a:rPr/>
              <a:t>4NF</a:t>
            </a:r>
          </a:p>
          <a:p>
            <a:pPr lvl="1"/>
            <a:r>
              <a:rPr/>
              <a:t>5NF</a:t>
            </a:r>
          </a:p>
          <a:p>
            <a:pPr lvl="1"/>
            <a:r>
              <a:rPr/>
              <a:t>…</a:t>
            </a:r>
          </a:p>
          <a:p>
            <a:pPr lvl="1"/>
            <a:r>
              <a:rPr/>
              <a:t>3NF is usually good enough for most business applications.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se" id="{C9921043-E6E9-4AF8-A1F3-C74159AB354A}" vid="{3A885E52-B674-4A31-8047-BC95A35CB0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142</Words>
  <Application>Microsoft Office PowerPoint</Application>
  <PresentationFormat>On-screen Show (16:9)</PresentationFormat>
  <Paragraphs>18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11 - Normalization and the Physical Data Model</dc:title>
  <dc:creator>James M. Reneau Ph.D.</dc:creator>
  <cp:keywords>database, relational database, mysql, sqlite, mssql, sql server, normalization</cp:keywords>
  <dcterms:created xsi:type="dcterms:W3CDTF">2025-03-31T17:58:53Z</dcterms:created>
  <dcterms:modified xsi:type="dcterms:W3CDTF">2025-03-31T17:58:53Z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lock-headings">
    <vt:lpwstr>True</vt:lpwstr>
  </property>
  <property fmtid="{D5CDD505-2E9C-101B-9397-08002B2CF9AE}" pid="3" name="date">
    <vt:lpwstr>2025-03-20</vt:lpwstr>
  </property>
  <property fmtid="{D5CDD505-2E9C-101B-9397-08002B2CF9AE}" pid="4" name="subtitle">
    <vt:lpwstr>Introduction to Database Systems Modeling and Administration</vt:lpwstr>
  </property>
</Properties>
</file>