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5" Type="http://schemas.openxmlformats.org/officeDocument/2006/relationships/viewProps" Target="viewProps.xml" /><Relationship Id="rId1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7" Type="http://schemas.openxmlformats.org/officeDocument/2006/relationships/tableStyles" Target="tableStyles.xml" /><Relationship Id="rId1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12 - SQL Joining Tables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2025-03-20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Recursive Join Example - Result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member_id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member_name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referred_by_id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referred_by_name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Amy Covington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JR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James Reneau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JR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James Reneau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NULL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NULL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LL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Larry Leftwitch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Amy Covington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NT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Nancy Townes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LL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Larry Leftwitch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PJ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Patricia Jones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JR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James Reneau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VD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Vinnie Davis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NULL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NULL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Other Joins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FULL JOIN</a:t>
            </a:r>
          </a:p>
          <a:p>
            <a:pPr lvl="1"/>
            <a:r>
              <a:rPr/>
              <a:t>Rows from both tables with or without a match.</a:t>
            </a:r>
          </a:p>
          <a:p>
            <a:pPr lvl="1"/>
            <a:r>
              <a:rPr/>
              <a:t>MYSQL does not support this clause.</a:t>
            </a:r>
          </a:p>
          <a:p>
            <a:pPr lvl="0"/>
            <a:r>
              <a:rPr>
                <a:latin typeface="Courier"/>
              </a:rPr>
              <a:t>CROSS JOIN</a:t>
            </a:r>
            <a:r>
              <a:rPr/>
              <a:t> or </a:t>
            </a:r>
            <a:r>
              <a:rPr>
                <a:latin typeface="Courier"/>
              </a:rPr>
              <a:t>,</a:t>
            </a:r>
            <a:r>
              <a:rPr/>
              <a:t> (comma) join.</a:t>
            </a:r>
          </a:p>
          <a:p>
            <a:pPr lvl="1"/>
            <a:r>
              <a:rPr/>
              <a:t>Creates a </a:t>
            </a:r>
            <a:r>
              <a:rPr b="1"/>
              <a:t>Cartesian Product</a:t>
            </a:r>
            <a:r>
              <a:rPr/>
              <a:t> of two tables.</a:t>
            </a:r>
          </a:p>
          <a:p>
            <a:pPr lvl="1"/>
            <a:r>
              <a:rPr/>
              <a:t>Every row of the first table repeated with every row of the second table.</a:t>
            </a:r>
          </a:p>
          <a:p>
            <a:pPr lvl="1"/>
            <a:r>
              <a:rPr/>
              <a:t>MAY GET REALLY BIG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Cross Join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nonsense example would be the cross product of the gender and species table. But it does show ALL of the possible combinations of the two.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gender, species;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300"/>
                <a:gridCol w="1003300"/>
                <a:gridCol w="1003300"/>
                <a:gridCol w="1003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gender_id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species_id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description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M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Male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Feline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M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Male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Canine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M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Male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H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Equine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NM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Neutered Male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Feline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NM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Neutered Male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Canine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NM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Neutered Male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H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Equine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Female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Feline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…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…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…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…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Opposite or normalization</a:t>
            </a:r>
          </a:p>
          <a:p>
            <a:pPr lvl="0"/>
            <a:r>
              <a:rPr/>
              <a:t>Multiple tables in a single query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 Inner 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Most commonly used join by developers.</a:t>
            </a:r>
          </a:p>
          <a:p>
            <a:pPr lvl="0"/>
            <a:r>
              <a:rPr/>
              <a:t>Extract rows where </a:t>
            </a:r>
            <a:r>
              <a:rPr>
                <a:latin typeface="Courier"/>
              </a:rPr>
              <a:t>ON</a:t>
            </a:r>
            <a:r>
              <a:rPr/>
              <a:t> expression true.</a:t>
            </a:r>
          </a:p>
          <a:p>
            <a:pPr lvl="0"/>
            <a:r>
              <a:rPr>
                <a:latin typeface="Courier"/>
              </a:rPr>
              <a:t>ON</a:t>
            </a:r>
            <a:r>
              <a:rPr/>
              <a:t> expression usually compares primary key on the ‘one’ table to the foreign key on the ‘many’ table.</a:t>
            </a:r>
          </a:p>
          <a:p>
            <a:pPr lvl="0"/>
            <a:r>
              <a:rPr/>
              <a:t>Excludes rows with NULL values or values that may not exist.</a:t>
            </a:r>
          </a:p>
          <a:p>
            <a:pPr lvl="0"/>
            <a:r>
              <a:rPr>
                <a:latin typeface="Courier"/>
              </a:rPr>
              <a:t>JOIN</a:t>
            </a:r>
            <a:r>
              <a:rPr/>
              <a:t> follows </a:t>
            </a:r>
            <a:r>
              <a:rPr>
                <a:latin typeface="Courier"/>
              </a:rPr>
              <a:t>FROM</a:t>
            </a:r>
            <a:r>
              <a:rPr/>
              <a:t> clause.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Inner Join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animal_id, name, owner.owner_id, last_name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JOIN</a:t>
            </a:r>
            <a:r>
              <a:rPr>
                <a:latin typeface="Courier"/>
              </a:rPr>
              <a:t> owner </a:t>
            </a:r>
            <a:r>
              <a:rPr b="1">
                <a:solidFill>
                  <a:srgbClr val="007020"/>
                </a:solidFill>
                <a:latin typeface="Courier"/>
              </a:rPr>
              <a:t>ON</a:t>
            </a:r>
            <a:r>
              <a:rPr>
                <a:latin typeface="Courier"/>
              </a:rPr>
              <a:t> animal.owner_id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owner.owner_id;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300"/>
                <a:gridCol w="1003300"/>
                <a:gridCol w="1003300"/>
                <a:gridCol w="10033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animal_id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owner_id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last_name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Kitty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Smithson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Bobo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Smithson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Daisy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Greene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Bonnie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Greene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Cookie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Greene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6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Cookie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Luton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7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Penny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Clark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8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Holly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Clark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9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Rosie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Clark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 Outer 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i="1"/>
              <a:t>All</a:t>
            </a:r>
            <a:r>
              <a:rPr/>
              <a:t> the rows from one table and the corresponding rows from the other table.</a:t>
            </a:r>
          </a:p>
          <a:p>
            <a:pPr lvl="0"/>
            <a:r>
              <a:rPr>
                <a:latin typeface="Courier"/>
              </a:rPr>
              <a:t>LEFT OUTER JOIN</a:t>
            </a:r>
            <a:r>
              <a:rPr/>
              <a:t> - All of the left table.</a:t>
            </a:r>
          </a:p>
          <a:p>
            <a:pPr lvl="0"/>
            <a:r>
              <a:rPr>
                <a:latin typeface="Courier"/>
              </a:rPr>
              <a:t>RIGHT OUTER JOIN</a:t>
            </a:r>
            <a:r>
              <a:rPr/>
              <a:t> - All of the left table.</a:t>
            </a:r>
          </a:p>
          <a:p>
            <a:pPr lvl="0"/>
            <a:r>
              <a:rPr>
                <a:latin typeface="Courier"/>
              </a:rPr>
              <a:t>LEFT OUTER JOIN</a:t>
            </a:r>
            <a:r>
              <a:rPr/>
              <a:t> may be shortened to </a:t>
            </a:r>
            <a:r>
              <a:rPr>
                <a:latin typeface="Courier"/>
              </a:rPr>
              <a:t>LEFT JOIN</a:t>
            </a:r>
            <a:r>
              <a:rPr/>
              <a:t>.</a:t>
            </a:r>
          </a:p>
          <a:p>
            <a:pPr lvl="0"/>
            <a:r>
              <a:rPr>
                <a:latin typeface="Courier"/>
              </a:rPr>
              <a:t>RIGHT OUTER JOIN</a:t>
            </a:r>
            <a:r>
              <a:rPr/>
              <a:t> may be shortened to </a:t>
            </a:r>
            <a:r>
              <a:rPr>
                <a:latin typeface="Courier"/>
              </a:rPr>
              <a:t>RIGHT JOIN</a:t>
            </a:r>
            <a:r>
              <a:rPr/>
              <a:t>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Outer Join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species.species_id, description, animal_id, name 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species </a:t>
            </a:r>
            <a:r>
              <a:rPr b="1">
                <a:solidFill>
                  <a:srgbClr val="007020"/>
                </a:solidFill>
                <a:latin typeface="Courier"/>
              </a:rPr>
              <a:t>LEFT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OUTER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JOIN</a:t>
            </a:r>
            <a:r>
              <a:rPr>
                <a:latin typeface="Courier"/>
              </a:rPr>
              <a:t> animal </a:t>
            </a:r>
            <a:r>
              <a:rPr b="1">
                <a:solidFill>
                  <a:srgbClr val="007020"/>
                </a:solidFill>
                <a:latin typeface="Courier"/>
              </a:rPr>
              <a:t>ON</a:t>
            </a:r>
            <a:r>
              <a:rPr>
                <a:latin typeface="Courier"/>
              </a:rPr>
              <a:t> species.species_id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animal.species_id </a:t>
            </a:r>
            <a:r>
              <a:rPr b="1">
                <a:solidFill>
                  <a:srgbClr val="007020"/>
                </a:solidFill>
                <a:latin typeface="Courier"/>
              </a:rPr>
              <a:t>ORDER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BY</a:t>
            </a:r>
            <a:r>
              <a:rPr>
                <a:latin typeface="Courier"/>
              </a:rPr>
              <a:t> species.species_id, name;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300"/>
                <a:gridCol w="1003300"/>
                <a:gridCol w="1003300"/>
                <a:gridCol w="1003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species_id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animal_id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name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Feline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Bonnie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Feline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Cookie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Feline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Daisy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Feline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8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Holly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Feline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Kitty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Feline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7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Penny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Feline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9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Rosie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Canine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Bobo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Canine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6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Cookie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H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Equine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NULL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NULL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Join a Table to Itself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Unary relationship, a table references itself.</a:t>
            </a:r>
          </a:p>
          <a:p>
            <a:pPr lvl="0"/>
            <a:r>
              <a:rPr/>
              <a:t>Use </a:t>
            </a:r>
            <a:r>
              <a:rPr>
                <a:latin typeface="Courier"/>
              </a:rPr>
              <a:t>AS</a:t>
            </a:r>
            <a:r>
              <a:rPr/>
              <a:t> clause to alias a second copy.</a:t>
            </a:r>
          </a:p>
          <a:p>
            <a:pPr lvl="0"/>
            <a:r>
              <a:rPr/>
              <a:t>AKA </a:t>
            </a:r>
            <a:r>
              <a:rPr b="1"/>
              <a:t>recursive join</a:t>
            </a:r>
            <a:r>
              <a:rPr/>
              <a:t> or </a:t>
            </a:r>
            <a:r>
              <a:rPr b="1"/>
              <a:t>self join</a:t>
            </a:r>
            <a:r>
              <a:rPr/>
              <a:t>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Recursive Join Example - Data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member_id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member_name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expire_datetime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referred_member_id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JR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James Reneau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2025-12-31 23:59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NULL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VD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Vinnie Davis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2025-12-31 23:59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NULL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Amy Covington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2024-12-31 23:59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JR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PJ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Patricia Jones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2023-12-31 23:59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JR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LL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Larry Leftwitch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2027-12-31 23:59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AC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NT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Nancy Townes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2025-12-31 23:59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LL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Recursive Join Example -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members.member_id, members.member_name,</a:t>
            </a:r>
            <a:br/>
            <a:r>
              <a:rPr>
                <a:latin typeface="Courier"/>
              </a:rPr>
              <a:t>    </a:t>
            </a:r>
            <a:r>
              <a:rPr>
                <a:solidFill>
                  <a:srgbClr val="06287E"/>
                </a:solidFill>
                <a:latin typeface="Courier"/>
              </a:rPr>
              <a:t>ref</a:t>
            </a:r>
            <a:r>
              <a:rPr>
                <a:latin typeface="Courier"/>
              </a:rPr>
              <a:t>.member_id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referred_by_id,</a:t>
            </a:r>
            <a:br/>
            <a:r>
              <a:rPr>
                <a:latin typeface="Courier"/>
              </a:rPr>
              <a:t>    </a:t>
            </a:r>
            <a:r>
              <a:rPr>
                <a:solidFill>
                  <a:srgbClr val="06287E"/>
                </a:solidFill>
                <a:latin typeface="Courier"/>
              </a:rPr>
              <a:t>ref</a:t>
            </a:r>
            <a:r>
              <a:rPr>
                <a:latin typeface="Courier"/>
              </a:rPr>
              <a:t>.member_name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referred_by_name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members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LEFT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JOIN</a:t>
            </a:r>
            <a:r>
              <a:rPr>
                <a:latin typeface="Courier"/>
              </a:rPr>
              <a:t> members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6287E"/>
                </a:solidFill>
                <a:latin typeface="Courier"/>
              </a:rPr>
              <a:t>ref</a:t>
            </a:r>
            <a:br/>
            <a:r>
              <a:rPr>
                <a:latin typeface="Courier"/>
              </a:rPr>
              <a:t>        </a:t>
            </a:r>
            <a:r>
              <a:rPr b="1">
                <a:solidFill>
                  <a:srgbClr val="007020"/>
                </a:solidFill>
                <a:latin typeface="Courier"/>
              </a:rPr>
              <a:t>ON</a:t>
            </a:r>
            <a:r>
              <a:rPr>
                <a:latin typeface="Courier"/>
              </a:rPr>
              <a:t> members.referred_member_id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6287E"/>
                </a:solidFill>
                <a:latin typeface="Courier"/>
              </a:rPr>
              <a:t>ref</a:t>
            </a:r>
            <a:r>
              <a:rPr>
                <a:latin typeface="Courier"/>
              </a:rPr>
              <a:t>.member_id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ORDER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BY</a:t>
            </a:r>
            <a:r>
              <a:rPr>
                <a:latin typeface="Courier"/>
              </a:rPr>
              <a:t> members.member_id;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12 - SQL Joining Tables</dc:title>
  <dc:creator>James M. Reneau Ph.D.</dc:creator>
  <cp:keywords>database, relational database, mysql, sqlite, mssql, sql server, normalization</cp:keywords>
  <dcterms:created xsi:type="dcterms:W3CDTF">2025-03-31T17:58:54Z</dcterms:created>
  <dcterms:modified xsi:type="dcterms:W3CDTF">2025-03-31T17:58:54Z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2025-03-20</vt:lpwstr>
  </property>
  <property fmtid="{D5CDD505-2E9C-101B-9397-08002B2CF9AE}" pid="4" name="subtitle">
    <vt:lpwstr>Introduction to Database Systems Modeling and Administration</vt:lpwstr>
  </property>
</Properties>
</file>