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1" Type="http://schemas.openxmlformats.org/officeDocument/2006/relationships/viewProps" Target="viewProps.xml" /><Relationship Id="rId1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3" Type="http://schemas.openxmlformats.org/officeDocument/2006/relationships/tableStyles" Target="tableStyles.xml" /><Relationship Id="rId12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12 - SQL Aggregate Functions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2025-03-31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Counting Rows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COUNT()</a:t>
            </a:r>
            <a:r>
              <a:rPr/>
              <a:t> function</a:t>
            </a:r>
          </a:p>
          <a:p>
            <a:pPr lvl="1"/>
            <a:r>
              <a:rPr/>
              <a:t>Count non-NULL values.</a:t>
            </a:r>
          </a:p>
          <a:p>
            <a:pPr lvl="1"/>
            <a:r>
              <a:rPr/>
              <a:t>Use a </a:t>
            </a:r>
            <a:r>
              <a:rPr>
                <a:latin typeface="Courier"/>
              </a:rPr>
              <a:t>*</a:t>
            </a:r>
            <a:r>
              <a:rPr/>
              <a:t> to total number of rows.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06287E"/>
                </a:solidFill>
                <a:latin typeface="Courier"/>
              </a:rPr>
              <a:t>COUNT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666666"/>
                </a:solidFill>
                <a:latin typeface="Courier"/>
              </a:rPr>
              <a:t>*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NumberOfAnimals, </a:t>
            </a:r>
            <a:r>
              <a:rPr>
                <a:solidFill>
                  <a:srgbClr val="06287E"/>
                </a:solidFill>
                <a:latin typeface="Courier"/>
              </a:rPr>
              <a:t>COUNT</a:t>
            </a:r>
            <a:r>
              <a:rPr>
                <a:latin typeface="Courier"/>
              </a:rPr>
              <a:t>(death_datetime)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DeceasedCount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NumberOfAnimals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DeceasedCount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9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Calculating Totals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SUM()</a:t>
            </a:r>
            <a:r>
              <a:rPr/>
              <a:t> function</a:t>
            </a:r>
          </a:p>
          <a:p>
            <a:pPr lvl="1"/>
            <a:r>
              <a:rPr/>
              <a:t>Calculate total of numeric expression/column.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06287E"/>
                </a:solidFill>
                <a:latin typeface="Courier"/>
              </a:rPr>
              <a:t>SUM</a:t>
            </a:r>
            <a:r>
              <a:rPr>
                <a:latin typeface="Courier"/>
              </a:rPr>
              <a:t>(balance)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TotalOutstanding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ownerbalance;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TotalOutstanding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469.43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Calculating Average Value (Mean)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Calculate Mean (Average) with the </a:t>
            </a:r>
            <a:r>
              <a:rPr>
                <a:latin typeface="Courier"/>
              </a:rPr>
              <a:t>AVG()</a:t>
            </a:r>
            <a:r>
              <a:rPr/>
              <a:t> function.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06287E"/>
                </a:solidFill>
                <a:latin typeface="Courier"/>
              </a:rPr>
              <a:t>AVG</a:t>
            </a:r>
            <a:r>
              <a:rPr>
                <a:latin typeface="Courier"/>
              </a:rPr>
              <a:t>(weight)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AverageCat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species_id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'C'</a:t>
            </a:r>
            <a:r>
              <a:rPr>
                <a:latin typeface="Courier"/>
              </a:rPr>
              <a:t>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AverageCat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9.85714285714286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Finding the Minimum and Maximum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MIN()</a:t>
            </a:r>
            <a:r>
              <a:rPr/>
              <a:t> - Minimum value.</a:t>
            </a:r>
          </a:p>
          <a:p>
            <a:pPr lvl="0"/>
            <a:r>
              <a:rPr>
                <a:latin typeface="Courier"/>
              </a:rPr>
              <a:t>MAX()</a:t>
            </a:r>
            <a:r>
              <a:rPr/>
              <a:t> - Maximum value.</a:t>
            </a:r>
          </a:p>
          <a:p>
            <a:pPr lvl="0"/>
            <a:r>
              <a:rPr/>
              <a:t>Works with string or numeric values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06287E"/>
                </a:solidFill>
                <a:latin typeface="Courier"/>
              </a:rPr>
              <a:t>MIN</a:t>
            </a:r>
            <a:r>
              <a:rPr>
                <a:latin typeface="Courier"/>
              </a:rPr>
              <a:t>(weight)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SmallestCat,</a:t>
            </a:r>
            <a:r>
              <a:rPr>
                <a:solidFill>
                  <a:srgbClr val="06287E"/>
                </a:solidFill>
                <a:latin typeface="Courier"/>
              </a:rPr>
              <a:t>MAX</a:t>
            </a:r>
            <a:r>
              <a:rPr>
                <a:latin typeface="Courier"/>
              </a:rPr>
              <a:t>(weight)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FattestCat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species_id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'C'</a:t>
            </a:r>
            <a:r>
              <a:rPr>
                <a:latin typeface="Courier"/>
              </a:rPr>
              <a:t>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SmallestCat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FattestCat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4.0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17.0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Concatenating Columns in a Group - MySQL and MariaDB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GROUP_CONCAT( expr )</a:t>
            </a:r>
            <a:r>
              <a:rPr/>
              <a:t> or</a:t>
            </a:r>
          </a:p>
          <a:p>
            <a:pPr lvl="0"/>
            <a:r>
              <a:rPr>
                <a:latin typeface="Courier"/>
              </a:rPr>
              <a:t>GROUP_CONCAT( expr SEPARATOR expr2)</a:t>
            </a:r>
          </a:p>
          <a:p>
            <a:pPr lvl="0"/>
            <a:r>
              <a:rPr/>
              <a:t>Comma is the default.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GROUP_CONCAT(species_id)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species </a:t>
            </a:r>
            <a:r>
              <a:rPr b="1">
                <a:solidFill>
                  <a:srgbClr val="007020"/>
                </a:solidFill>
                <a:latin typeface="Courier"/>
              </a:rPr>
              <a:t>ORDER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BY</a:t>
            </a:r>
            <a:r>
              <a:rPr>
                <a:latin typeface="Courier"/>
              </a:rPr>
              <a:t> species_id;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GROUP_CONCAT(species_id)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C,D,H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Concatenating Columns in a Group - SQLite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GROUP_CONCAT( expr )</a:t>
            </a:r>
          </a:p>
          <a:p>
            <a:pPr lvl="0"/>
            <a:r>
              <a:rPr>
                <a:latin typeface="Courier"/>
              </a:rPr>
              <a:t>GROUP_CONCAT( expr, separator_expr)</a:t>
            </a:r>
          </a:p>
          <a:p>
            <a:pPr lvl="0"/>
            <a:r>
              <a:rPr/>
              <a:t>Comma is the default.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GROUP_CONCAT(species_id)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species </a:t>
            </a:r>
            <a:r>
              <a:rPr b="1">
                <a:solidFill>
                  <a:srgbClr val="007020"/>
                </a:solidFill>
                <a:latin typeface="Courier"/>
              </a:rPr>
              <a:t>ORDER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BY</a:t>
            </a:r>
            <a:r>
              <a:rPr>
                <a:latin typeface="Courier"/>
              </a:rPr>
              <a:t> species_id;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GROUP_CONCAT(species_id)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C,D,H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Concatenating Columns in a Group - MSSQL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STRING_AGG( expr, separator_expr)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STRING_AGG(gender_id, </a:t>
            </a:r>
            <a:r>
              <a:rPr>
                <a:solidFill>
                  <a:srgbClr val="4070A0"/>
                </a:solidFill>
                <a:latin typeface="Courier"/>
              </a:rPr>
              <a:t>','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gender;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(No column name)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F,M,NF,NM,U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12 - SQL Aggregate Functions</dc:title>
  <dc:creator>James M. Reneau Ph.D.</dc:creator>
  <cp:keywords>database, relational database, mysql, sqlite, mssql, sql server, normalization</cp:keywords>
  <dcterms:created xsi:type="dcterms:W3CDTF">2025-03-31T18:22:12Z</dcterms:created>
  <dcterms:modified xsi:type="dcterms:W3CDTF">2025-03-31T18:22:12Z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2025-03-31</vt:lpwstr>
  </property>
  <property fmtid="{D5CDD505-2E9C-101B-9397-08002B2CF9AE}" pid="4" name="subtitle">
    <vt:lpwstr>Introduction to Database Systems Modeling and Administration</vt:lpwstr>
  </property>
</Properties>
</file>