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5" Type="http://schemas.openxmlformats.org/officeDocument/2006/relationships/viewProps" Target="viewProps.xml" /><Relationship Id="rId1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7" Type="http://schemas.openxmlformats.org/officeDocument/2006/relationships/tableStyles" Target="tableStyles.xml" /><Relationship Id="rId1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14 - SQL Grouping Data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2025-02-17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Having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HAVING</a:t>
            </a:r>
            <a:r>
              <a:rPr/>
              <a:t> clause, part of </a:t>
            </a:r>
            <a:r>
              <a:rPr>
                <a:latin typeface="Courier"/>
              </a:rPr>
              <a:t>GROUP BY</a:t>
            </a:r>
            <a:r>
              <a:rPr/>
              <a:t>.</a:t>
            </a:r>
          </a:p>
          <a:p>
            <a:pPr lvl="0"/>
            <a:r>
              <a:rPr/>
              <a:t>Similar to the </a:t>
            </a:r>
            <a:r>
              <a:rPr>
                <a:latin typeface="Courier"/>
              </a:rPr>
              <a:t>WHERE</a:t>
            </a:r>
            <a:r>
              <a:rPr/>
              <a:t> clause.</a:t>
            </a:r>
          </a:p>
          <a:p>
            <a:pPr lvl="0"/>
            <a:r>
              <a:rPr/>
              <a:t>Acts on the results of the grouping.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Having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Exclude groups with zero, one, or two members.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gender_id, </a:t>
            </a:r>
            <a:r>
              <a:rPr>
                <a:solidFill>
                  <a:srgbClr val="06287E"/>
                </a:solidFill>
                <a:latin typeface="Courier"/>
              </a:rPr>
              <a:t>COUNT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Animals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GROUP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BY</a:t>
            </a:r>
            <a:r>
              <a:rPr>
                <a:latin typeface="Courier"/>
              </a:rPr>
              <a:t> gender_id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HAVING</a:t>
            </a:r>
            <a:r>
              <a:rPr>
                <a:latin typeface="Courier"/>
              </a:rPr>
              <a:t> Animals </a:t>
            </a:r>
            <a:r>
              <a:rPr>
                <a:solidFill>
                  <a:srgbClr val="666666"/>
                </a:solidFill>
                <a:latin typeface="Courier"/>
              </a:rPr>
              <a:t>&gt;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2</a:t>
            </a:r>
            <a:r>
              <a:rPr>
                <a:latin typeface="Courier"/>
              </a:rPr>
              <a:t>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Having - Result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gender_id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Animals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NF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NM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Grouping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 </a:t>
            </a:r>
            <a:r>
              <a:rPr>
                <a:latin typeface="Courier"/>
              </a:rPr>
              <a:t>GROUP BY</a:t>
            </a:r>
            <a:r>
              <a:rPr/>
              <a:t> clause.</a:t>
            </a:r>
          </a:p>
          <a:p>
            <a:pPr lvl="0"/>
            <a:r>
              <a:rPr/>
              <a:t>Used with Aggregate Functions to calculate summary and subtotals.</a:t>
            </a:r>
          </a:p>
          <a:p>
            <a:pPr lvl="0"/>
            <a:r>
              <a:rPr/>
              <a:t>Roll-up Transaction Detail entities into totals.</a:t>
            </a:r>
          </a:p>
          <a:p>
            <a:pPr lvl="0"/>
            <a:r>
              <a:rPr/>
              <a:t>Grouping may be done in a complex SQL statements with </a:t>
            </a:r>
            <a:r>
              <a:rPr>
                <a:latin typeface="Courier"/>
              </a:rPr>
              <a:t>JOIN</a:t>
            </a:r>
            <a:r>
              <a:rPr/>
              <a:t> and other clauses.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Group By Clause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Follow </a:t>
            </a:r>
            <a:r>
              <a:rPr>
                <a:latin typeface="Courier"/>
              </a:rPr>
              <a:t>GROUP BY</a:t>
            </a:r>
            <a:r>
              <a:rPr/>
              <a:t> with one or more expressions.</a:t>
            </a:r>
          </a:p>
          <a:p>
            <a:pPr lvl="0"/>
            <a:r>
              <a:rPr/>
              <a:t>Use aggregate functions to calculate.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species_id, </a:t>
            </a:r>
            <a:r>
              <a:rPr>
                <a:solidFill>
                  <a:srgbClr val="06287E"/>
                </a:solidFill>
                <a:latin typeface="Courier"/>
              </a:rPr>
              <a:t>COUNT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Living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death_datetime </a:t>
            </a:r>
            <a:r>
              <a:rPr b="1">
                <a:solidFill>
                  <a:srgbClr val="007020"/>
                </a:solidFill>
                <a:latin typeface="Courier"/>
              </a:rPr>
              <a:t>IS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NULL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GROUP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BY</a:t>
            </a:r>
            <a:r>
              <a:rPr>
                <a:latin typeface="Courier"/>
              </a:rPr>
              <a:t> species_id;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species_id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Living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6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Record Sets with Non-Aggregated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Sometimes, we may want to show other columns than just the ones in our </a:t>
            </a:r>
            <a:r>
              <a:rPr>
                <a:latin typeface="Courier"/>
              </a:rPr>
              <a:t>GROUP BY</a:t>
            </a:r>
            <a:r>
              <a:rPr/>
              <a:t> or summarised by aggregate functions. This behavior is handled differently between databases.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Non-Aggregated Columns - MySQL, MariaDB and SQLite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Non-aggregated columns return first value in each group.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owner.owner_id, last_name, </a:t>
            </a:r>
            <a:r>
              <a:rPr>
                <a:solidFill>
                  <a:srgbClr val="06287E"/>
                </a:solidFill>
                <a:latin typeface="Courier"/>
              </a:rPr>
              <a:t>COUNT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LivingAnimals 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 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JOIN</a:t>
            </a:r>
            <a:r>
              <a:rPr>
                <a:latin typeface="Courier"/>
              </a:rPr>
              <a:t> animal </a:t>
            </a:r>
            <a:r>
              <a:rPr b="1">
                <a:solidFill>
                  <a:srgbClr val="007020"/>
                </a:solidFill>
                <a:latin typeface="Courier"/>
              </a:rPr>
              <a:t>ON</a:t>
            </a:r>
            <a:r>
              <a:rPr>
                <a:latin typeface="Courier"/>
              </a:rPr>
              <a:t> animal.owner_id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owner.owner_id 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death_datetime </a:t>
            </a:r>
            <a:r>
              <a:rPr b="1">
                <a:solidFill>
                  <a:srgbClr val="007020"/>
                </a:solidFill>
                <a:latin typeface="Courier"/>
              </a:rPr>
              <a:t>IS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NULL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GROUP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BY</a:t>
            </a:r>
            <a:r>
              <a:rPr>
                <a:latin typeface="Courier"/>
              </a:rPr>
              <a:t> owner.owner_id;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Result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owner_id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last_name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LivingAnimals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Smithson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Greene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Luton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Clark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Non-Aggregated Columns - MSSQL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MSSQL Server does not allow columns that are not aggregated.</a:t>
            </a:r>
          </a:p>
          <a:p>
            <a:pPr lvl="0"/>
            <a:r>
              <a:rPr/>
              <a:t>Use MAX or MIN to aggregate.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Non-Aggregated Columns - MSSQL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owner.owner_id, </a:t>
            </a:r>
            <a:r>
              <a:rPr>
                <a:solidFill>
                  <a:srgbClr val="06287E"/>
                </a:solidFill>
                <a:latin typeface="Courier"/>
              </a:rPr>
              <a:t>MAX</a:t>
            </a:r>
            <a:r>
              <a:rPr>
                <a:latin typeface="Courier"/>
              </a:rPr>
              <a:t>(last_name), </a:t>
            </a:r>
            <a:r>
              <a:rPr>
                <a:solidFill>
                  <a:srgbClr val="06287E"/>
                </a:solidFill>
                <a:latin typeface="Courier"/>
              </a:rPr>
              <a:t>MAX</a:t>
            </a:r>
            <a:r>
              <a:rPr>
                <a:latin typeface="Courier"/>
              </a:rPr>
              <a:t>(first_name),</a:t>
            </a:r>
            <a:br/>
            <a:r>
              <a:rPr>
                <a:latin typeface="Courier"/>
              </a:rPr>
              <a:t>    </a:t>
            </a:r>
            <a:r>
              <a:rPr>
                <a:solidFill>
                  <a:srgbClr val="06287E"/>
                </a:solidFill>
                <a:latin typeface="Courier"/>
              </a:rPr>
              <a:t>COUNT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LivingAnimals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JOIN</a:t>
            </a:r>
            <a:r>
              <a:rPr>
                <a:latin typeface="Courier"/>
              </a:rPr>
              <a:t> animal </a:t>
            </a:r>
            <a:r>
              <a:rPr b="1">
                <a:solidFill>
                  <a:srgbClr val="007020"/>
                </a:solidFill>
                <a:latin typeface="Courier"/>
              </a:rPr>
              <a:t>ON</a:t>
            </a:r>
            <a:r>
              <a:rPr>
                <a:latin typeface="Courier"/>
              </a:rPr>
              <a:t> animal.owner_id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owner.owner_id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death_datetime </a:t>
            </a:r>
            <a:r>
              <a:rPr b="1">
                <a:solidFill>
                  <a:srgbClr val="007020"/>
                </a:solidFill>
                <a:latin typeface="Courier"/>
              </a:rPr>
              <a:t>IS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NULL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GROUP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BY</a:t>
            </a:r>
            <a:r>
              <a:rPr>
                <a:latin typeface="Courier"/>
              </a:rPr>
              <a:t> owner.owner_id;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Non-Aggregated Columns - MSSQL Result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owner_id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(No column name)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(No column name)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LivingAnimals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Smithson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Amy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Greene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Susan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Luton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Lex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Clark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John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14 - SQL Grouping Data</dc:title>
  <dc:creator>James M. Reneau Ph.D.</dc:creator>
  <cp:keywords>database, relational database, mysql, sqlite, mssql, sql server, normalization</cp:keywords>
  <dcterms:created xsi:type="dcterms:W3CDTF">2025-03-31T17:58:56Z</dcterms:created>
  <dcterms:modified xsi:type="dcterms:W3CDTF">2025-03-31T17:58:56Z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2025-02-17</vt:lpwstr>
  </property>
  <property fmtid="{D5CDD505-2E9C-101B-9397-08002B2CF9AE}" pid="4" name="subtitle">
    <vt:lpwstr>Introduction to Database Systems Modeling and Administration</vt:lpwstr>
  </property>
</Properties>
</file>