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4" Type="http://schemas.openxmlformats.org/officeDocument/2006/relationships/viewProps" Target="viewProps.xml" /><Relationship Id="rId1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6" Type="http://schemas.openxmlformats.org/officeDocument/2006/relationships/tableStyles" Target="tableStyles.xml" /><Relationship Id="rId1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15 - SQL Dates, Times, and DateTimes - Common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Adding Time Zone to ISO Date and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Append a “+” or “-” followed by the time offset from UTC.</a:t>
            </a:r>
          </a:p>
          <a:p>
            <a:pPr lvl="0"/>
            <a:r>
              <a:rPr/>
              <a:t>The abbreviation “Z” may be used for UTC.</a:t>
            </a:r>
          </a:p>
          <a:p>
            <a:pPr lvl="0"/>
            <a:r>
              <a:rPr/>
              <a:t>Times without a timezone are assumed to be UTC.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ISO Dates with Time Zone: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2024-01-04T12:32-04:00</a:t>
            </a:r>
          </a:p>
          <a:p>
            <a:pPr lvl="0"/>
            <a:r>
              <a:rPr/>
              <a:t>2000-12-31 17:57+01:00</a:t>
            </a:r>
          </a:p>
          <a:p>
            <a:pPr lvl="0"/>
            <a:r>
              <a:rPr/>
              <a:t>2022-02-22T22:22.123Z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Temporal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When.</a:t>
            </a:r>
          </a:p>
          <a:p>
            <a:pPr lvl="0"/>
            <a:r>
              <a:rPr/>
              <a:t>Dates, Times, and DateTimes.</a:t>
            </a:r>
          </a:p>
          <a:p>
            <a:pPr lvl="0"/>
            <a:r>
              <a:rPr/>
              <a:t>Each Database does it very differently so each will have own slide desk.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Gregorian Calendar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Twelve months and periodic leap years.</a:t>
            </a:r>
          </a:p>
          <a:p>
            <a:pPr lvl="0"/>
            <a:r>
              <a:rPr/>
              <a:t>Used since the 16th century.</a:t>
            </a:r>
          </a:p>
          <a:p>
            <a:pPr lvl="0"/>
            <a:r>
              <a:rPr/>
              <a:t>We will use a 24-hour clock (without AM or PM) with 60 minutes, 60 seconds, and decimal sub-seconds.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ISO-8601 Standard for Date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International Standards Organization (ISO).</a:t>
            </a:r>
          </a:p>
          <a:p>
            <a:pPr lvl="0"/>
            <a:r>
              <a:rPr/>
              <a:t>Thousands of standards that are used in commerce and manufacturing throughout the world.</a:t>
            </a:r>
          </a:p>
          <a:p>
            <a:pPr lvl="0"/>
            <a:r>
              <a:rPr/>
              <a:t>ISO-8601 defines how to write dates and times as a string.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ISO Date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Date Format is defined like below.</a:t>
            </a:r>
          </a:p>
          <a:p>
            <a:pPr lvl="0"/>
            <a:r>
              <a:rPr/>
              <a:t>Fill in as much as you have.</a:t>
            </a:r>
          </a:p>
          <a:p>
            <a:pPr lvl="0" indent="0">
              <a:buNone/>
            </a:pPr>
            <a:r>
              <a:rPr>
                <a:latin typeface="Courier"/>
              </a:rPr>
              <a:t>YYYY</a:t>
            </a:r>
            <a:r>
              <a:rPr>
                <a:solidFill>
                  <a:srgbClr val="666666"/>
                </a:solidFill>
                <a:latin typeface="Courier"/>
              </a:rPr>
              <a:t>-</a:t>
            </a:r>
            <a:r>
              <a:rPr>
                <a:latin typeface="Courier"/>
              </a:rPr>
              <a:t>MM</a:t>
            </a:r>
            <a:r>
              <a:rPr>
                <a:solidFill>
                  <a:srgbClr val="666666"/>
                </a:solidFill>
                <a:latin typeface="Courier"/>
              </a:rPr>
              <a:t>-</a:t>
            </a:r>
            <a:r>
              <a:rPr>
                <a:latin typeface="Courier"/>
              </a:rPr>
              <a:t>DDTHH</a:t>
            </a:r>
            <a:r>
              <a:rPr>
                <a:solidFill>
                  <a:srgbClr val="4070A0"/>
                </a:solidFill>
                <a:latin typeface="Courier"/>
              </a:rPr>
              <a:t>:MM:SS</a:t>
            </a:r>
            <a:r>
              <a:rPr>
                <a:latin typeface="Courier"/>
              </a:rPr>
              <a:t>.SSSS</a:t>
            </a:r>
            <a:r>
              <a:rPr>
                <a:solidFill>
                  <a:srgbClr val="666666"/>
                </a:solidFill>
                <a:latin typeface="Courier"/>
              </a:rPr>
              <a:t>+</a:t>
            </a:r>
            <a:r>
              <a:rPr>
                <a:solidFill>
                  <a:srgbClr val="40A070"/>
                </a:solidFill>
                <a:latin typeface="Courier"/>
              </a:rPr>
              <a:t>00</a:t>
            </a:r>
            <a:r>
              <a:rPr>
                <a:solidFill>
                  <a:srgbClr val="4070A0"/>
                </a:solidFill>
                <a:latin typeface="Courier"/>
              </a:rPr>
              <a:t>:00</a:t>
            </a:r>
            <a:br/>
            <a:r>
              <a:rPr>
                <a:latin typeface="Courier"/>
              </a:rPr>
              <a:t>|    |  | </a:t>
            </a:r>
            <a:r>
              <a:rPr>
                <a:solidFill>
                  <a:srgbClr val="666666"/>
                </a:solidFill>
                <a:latin typeface="Courier"/>
              </a:rPr>
              <a:t>||</a:t>
            </a:r>
            <a:r>
              <a:rPr>
                <a:latin typeface="Courier"/>
              </a:rPr>
              <a:t>  |  |      </a:t>
            </a:r>
            <a:r>
              <a:rPr>
                <a:solidFill>
                  <a:srgbClr val="666666"/>
                </a:solidFill>
                <a:latin typeface="Courier"/>
              </a:rPr>
              <a:t>||</a:t>
            </a:r>
            <a:r>
              <a:rPr>
                <a:latin typeface="Courier"/>
              </a:rPr>
              <a:t>  |</a:t>
            </a:r>
            <a:br/>
            <a:r>
              <a:rPr>
                <a:solidFill>
                  <a:srgbClr val="902000"/>
                </a:solidFill>
                <a:latin typeface="Courier"/>
              </a:rPr>
              <a:t>YEAR</a:t>
            </a:r>
            <a:r>
              <a:rPr>
                <a:latin typeface="Courier"/>
              </a:rPr>
              <a:t> |  | |</a:t>
            </a:r>
            <a:r>
              <a:rPr b="1">
                <a:solidFill>
                  <a:srgbClr val="007020"/>
                </a:solidFill>
                <a:latin typeface="Courier"/>
              </a:rPr>
              <a:t>HOUR</a:t>
            </a:r>
            <a:r>
              <a:rPr>
                <a:latin typeface="Courier"/>
              </a:rPr>
              <a:t>  |      Offset </a:t>
            </a:r>
            <a:r>
              <a:rPr>
                <a:solidFill>
                  <a:srgbClr val="666666"/>
                </a:solidFill>
                <a:latin typeface="Courier"/>
              </a:rPr>
              <a:t>+/-</a:t>
            </a:r>
            <a:br/>
            <a:r>
              <a:rPr>
                <a:latin typeface="Courier"/>
              </a:rPr>
              <a:t>     </a:t>
            </a:r>
            <a:r>
              <a:rPr>
                <a:solidFill>
                  <a:srgbClr val="902000"/>
                </a:solidFill>
                <a:latin typeface="Courier"/>
              </a:rPr>
              <a:t>MONTH</a:t>
            </a:r>
            <a:r>
              <a:rPr>
                <a:latin typeface="Courier"/>
              </a:rPr>
              <a:t>|   </a:t>
            </a:r>
            <a:r>
              <a:rPr b="1">
                <a:solidFill>
                  <a:srgbClr val="007020"/>
                </a:solidFill>
                <a:latin typeface="Courier"/>
              </a:rPr>
              <a:t>MINUTE</a:t>
            </a:r>
            <a:r>
              <a:rPr>
                <a:latin typeface="Courier"/>
              </a:rPr>
              <a:t>     Offset </a:t>
            </a:r>
            <a:r>
              <a:rPr b="1">
                <a:solidFill>
                  <a:srgbClr val="007020"/>
                </a:solidFill>
                <a:latin typeface="Courier"/>
              </a:rPr>
              <a:t>HOUR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or</a:t>
            </a:r>
            <a:r>
              <a:rPr>
                <a:latin typeface="Courier"/>
              </a:rPr>
              <a:t> Z</a:t>
            </a:r>
            <a:br/>
            <a:r>
              <a:rPr>
                <a:latin typeface="Courier"/>
              </a:rPr>
              <a:t>        </a:t>
            </a:r>
            <a:r>
              <a:rPr>
                <a:solidFill>
                  <a:srgbClr val="902000"/>
                </a:solidFill>
                <a:latin typeface="Courier"/>
              </a:rPr>
              <a:t>DAY</a:t>
            </a:r>
            <a:r>
              <a:rPr>
                <a:latin typeface="Courier"/>
              </a:rPr>
              <a:t>      </a:t>
            </a:r>
            <a:r>
              <a:rPr>
                <a:solidFill>
                  <a:srgbClr val="902000"/>
                </a:solidFill>
                <a:latin typeface="Courier"/>
              </a:rPr>
              <a:t>SECOND</a:t>
            </a:r>
            <a:r>
              <a:rPr>
                <a:latin typeface="Courier"/>
              </a:rPr>
              <a:t>     Offset </a:t>
            </a:r>
            <a:r>
              <a:rPr b="1">
                <a:solidFill>
                  <a:srgbClr val="007020"/>
                </a:solidFill>
                <a:latin typeface="Courier"/>
              </a:rPr>
              <a:t>MINUTE</a:t>
            </a:r>
            <a:br/>
            <a:r>
              <a:rPr>
                <a:latin typeface="Courier"/>
              </a:rPr>
              <a:t>          T </a:t>
            </a:r>
            <a:r>
              <a:rPr b="1">
                <a:solidFill>
                  <a:srgbClr val="007020"/>
                </a:solidFill>
                <a:latin typeface="Courier"/>
              </a:rPr>
              <a:t>or</a:t>
            </a:r>
            <a:r>
              <a:rPr>
                <a:latin typeface="Courier"/>
              </a:rPr>
              <a:t> Blank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Sample ISO Dates (without TZ)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2024-06-10</a:t>
            </a:r>
          </a:p>
          <a:p>
            <a:pPr lvl="0"/>
            <a:r>
              <a:rPr/>
              <a:t>2020-12-31</a:t>
            </a:r>
          </a:p>
          <a:p>
            <a:pPr lvl="0"/>
            <a:r>
              <a:rPr/>
              <a:t>2020-01-01T01:02:03</a:t>
            </a:r>
          </a:p>
          <a:p>
            <a:pPr lvl="0"/>
            <a:r>
              <a:rPr/>
              <a:t>2024-06-18 16:58</a:t>
            </a:r>
          </a:p>
          <a:p>
            <a:pPr lvl="0"/>
            <a:r>
              <a:rPr/>
              <a:t>2022-02-22T12:13:14.5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Time Zones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Bands of time that follow geographic or national borders.</a:t>
            </a:r>
          </a:p>
          <a:p>
            <a:pPr lvl="0"/>
            <a:r>
              <a:rPr/>
              <a:t>Noon is locally close to the middle if the day.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Time Zone Map</a:t>
            </a:r>
          </a:p>
        </p:txBody>
      </p:sp>
      <p:pic>
        <p:nvPicPr>
          <p:cNvPr descr="../Images/World_time_zones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17600" y="1054100"/>
            <a:ext cx="69215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39370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World Time Zones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UTC Universal Coordinated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Time Zones are expressed as an offset from UTC.</a:t>
            </a:r>
          </a:p>
          <a:p>
            <a:pPr lvl="0"/>
            <a:r>
              <a:rPr/>
              <a:t>Plus or Minus.</a:t>
            </a:r>
          </a:p>
          <a:p>
            <a:pPr lvl="0"/>
            <a:r>
              <a:rPr/>
              <a:t>Z is abbreviation for UTC.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15 - SQL Dates, Times, and DateTimes - Common</dc:title>
  <dc:creator>James M. Reneau Ph.D.</dc:creator>
  <cp:keywords>database, relational database, mysql, sqlite, mssql, sql server, normalization</cp:keywords>
  <dcterms:created xsi:type="dcterms:W3CDTF">2025-03-31T17:58:56Z</dcterms:created>
  <dcterms:modified xsi:type="dcterms:W3CDTF">2025-03-31T17:58:56Z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2025-03-21</vt:lpwstr>
  </property>
  <property fmtid="{D5CDD505-2E9C-101B-9397-08002B2CF9AE}" pid="4" name="subtitle">
    <vt:lpwstr>Introduction to Database Systems Modeling and Administration</vt:lpwstr>
  </property>
</Properties>
</file>