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3" Type="http://schemas.openxmlformats.org/officeDocument/2006/relationships/viewProps" Target="viewProps.xml" /><Relationship Id="rId1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5" Type="http://schemas.openxmlformats.org/officeDocument/2006/relationships/tableStyles" Target="tableStyles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15 - SQL Dates, Times, and DateTimes - MSSQL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 Datetime - Results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DFLT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UK_FR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ISO_space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Jan 14 2025 8:00PM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01/14/2025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14/01/2025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2025-01-14 20:00:58.187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Getting the Current Datetime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GETDATE()</a:t>
            </a:r>
            <a:r>
              <a:rPr/>
              <a:t> - Return the current datetime value.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GETDATE();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2025-01-05 08:28:22.837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Extracting the Date and Time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CAST(expr AS DATE)</a:t>
            </a:r>
            <a:r>
              <a:rPr/>
              <a:t> - Convert a value to a date.</a:t>
            </a:r>
          </a:p>
          <a:p>
            <a:pPr lvl="0"/>
            <a:r>
              <a:rPr>
                <a:latin typeface="Courier"/>
              </a:rPr>
              <a:t>CAST(expr AS TIME)</a:t>
            </a:r>
            <a:r>
              <a:rPr/>
              <a:t> - Convert a value to a time.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GETDATE(),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CAST</a:t>
            </a:r>
            <a:r>
              <a:rPr>
                <a:latin typeface="Courier"/>
              </a:rPr>
              <a:t>(GETDATE()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DATE</a:t>
            </a:r>
            <a:r>
              <a:rPr>
                <a:latin typeface="Courier"/>
              </a:rPr>
              <a:t>),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CAST</a:t>
            </a:r>
            <a:r>
              <a:rPr>
                <a:latin typeface="Courier"/>
              </a:rPr>
              <a:t> (GETDATE()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TIME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2025-01-13 22:18:59.697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22:18:59.697002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Adding and Subtracting from DateTimes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DATEADD(date_part, number, date)</a:t>
            </a:r>
            <a:r>
              <a:rPr/>
              <a:t> - Add integer number to part of a date.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date_part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YEAR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full years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QUARTER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quarter (3 months)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MONTH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months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DAY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days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WEEK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full weeks (7 days)</a:t>
                      </a:r>
                    </a:p>
                  </a:txBody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35500" y="1625600"/>
          <a:ext cx="4038600" cy="295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date_part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HOUR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hours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MINUTE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minutes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SECOND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seconds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MILLISECOND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one thousandth (1/1000) of second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MICROSECOND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one millionth (1/1000000) of second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>
                          <a:latin typeface="Courier"/>
                        </a:rPr>
                        <a:t>NANOSECOND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add one billionth (1/1000000000) of a second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DATEADD(</a:t>
            </a:r>
            <a:r>
              <a:rPr>
                <a:solidFill>
                  <a:srgbClr val="902000"/>
                </a:solidFill>
                <a:latin typeface="Courier"/>
              </a:rPr>
              <a:t>month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3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'2025-01-14 09:34:56'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Plus3Day,</a:t>
            </a:r>
            <a:br/>
            <a:r>
              <a:rPr>
                <a:latin typeface="Courier"/>
              </a:rPr>
              <a:t>    DATEADD(</a:t>
            </a:r>
            <a:r>
              <a:rPr b="1">
                <a:solidFill>
                  <a:srgbClr val="007020"/>
                </a:solidFill>
                <a:latin typeface="Courier"/>
              </a:rPr>
              <a:t>hour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'2025-01-14 09:34:56'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Less12Hour;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Plus3Day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Less12Hour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2025-04-14 09:34:56.000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2025-01-13 21:34:56.000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Difference Between Dates and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DATEDIFF(date_part, start_date, end_date)` - Returns the integer difference in date_part units.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DATEDIFF(</a:t>
            </a:r>
            <a:r>
              <a:rPr>
                <a:solidFill>
                  <a:srgbClr val="902000"/>
                </a:solidFill>
                <a:latin typeface="Courier"/>
              </a:rPr>
              <a:t>YEAR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'1776-07-04'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'2025-01-14 10:05:58'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USAge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USAge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249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Output Formatting DateTime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CONVERT(NVARCHAR, date, format_number)</a:t>
            </a:r>
            <a:r>
              <a:rPr/>
              <a:t> - Return date, time, or datetime as a string.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Selected Format Numbers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format_number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 or 100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mon dd yyyy hh:miAM (or PM)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 for datetime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mm/dd/yy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U.S.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yy.mm.dd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ANSI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dd/mm/yy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British/French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dd.mm.yy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German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yyyy-mm-dd hh:mi:ss (24-hour)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ODBC canonical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 DateTime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CONVERT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902000"/>
                </a:solidFill>
                <a:latin typeface="Courier"/>
              </a:rPr>
              <a:t>NVARCHAR</a:t>
            </a:r>
            <a:r>
              <a:rPr>
                <a:latin typeface="Courier"/>
              </a:rPr>
              <a:t>, GETDATE() ,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DFLT,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CONVERT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902000"/>
                </a:solidFill>
                <a:latin typeface="Courier"/>
              </a:rPr>
              <a:t>NVARCHAR</a:t>
            </a:r>
            <a:r>
              <a:rPr>
                <a:latin typeface="Courier"/>
              </a:rPr>
              <a:t>, GETDATE() ,</a:t>
            </a:r>
            <a:r>
              <a:rPr>
                <a:solidFill>
                  <a:srgbClr val="40A070"/>
                </a:solidFill>
                <a:latin typeface="Courier"/>
              </a:rPr>
              <a:t>101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US,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CONVERT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902000"/>
                </a:solidFill>
                <a:latin typeface="Courier"/>
              </a:rPr>
              <a:t>NVARCHAR</a:t>
            </a:r>
            <a:r>
              <a:rPr>
                <a:latin typeface="Courier"/>
              </a:rPr>
              <a:t>, GETDATE() ,</a:t>
            </a:r>
            <a:r>
              <a:rPr>
                <a:solidFill>
                  <a:srgbClr val="40A070"/>
                </a:solidFill>
                <a:latin typeface="Courier"/>
              </a:rPr>
              <a:t>103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UK_FR,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06287E"/>
                </a:solidFill>
                <a:latin typeface="Courier"/>
              </a:rPr>
              <a:t>CONVERT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902000"/>
                </a:solidFill>
                <a:latin typeface="Courier"/>
              </a:rPr>
              <a:t>NVARCHAR</a:t>
            </a:r>
            <a:r>
              <a:rPr>
                <a:latin typeface="Courier"/>
              </a:rPr>
              <a:t>, GETDATE() ,</a:t>
            </a:r>
            <a:r>
              <a:rPr>
                <a:solidFill>
                  <a:srgbClr val="40A070"/>
                </a:solidFill>
                <a:latin typeface="Courier"/>
              </a:rPr>
              <a:t>21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ISO_space;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15 - SQL Dates, Times, and DateTimes - MSSQL</dc:title>
  <dc:creator>James M. Reneau Ph.D.</dc:creator>
  <cp:keywords>database, relational database, mysql, sqlite, mssql, sql server, normalization</cp:keywords>
  <dcterms:created xsi:type="dcterms:W3CDTF">2025-03-31T17:58:59Z</dcterms:created>
  <dcterms:modified xsi:type="dcterms:W3CDTF">2025-03-31T17:58:59Z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