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37"/>
          <a:sy d="100" n="137"/>
        </p:scale>
        <p:origin x="144" y="288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3" Type="http://schemas.openxmlformats.org/officeDocument/2006/relationships/viewProps" Target="viewProps.xml" /><Relationship Id="rId12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5" Type="http://schemas.openxmlformats.org/officeDocument/2006/relationships/tableStyles" Target="tableStyles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56C-BA10-4529-B509-94C48D8B8FC4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E856-C4A8-49F4-A2EE-51E1E635A56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6026F13-C5BE-ABC9-D36E-0B410FA78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1594-1D3B-41DA-81E7-1E8F57637E9A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07A2FF-A8FA-DED8-BCD3-4070D08B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0C1D-B607-4B0A-8CE4-E910E30E8A28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C744D-8A61-489C-ADF2-A4C14F7DF351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6F43349-6663-3A49-B88C-37BF494CD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DB4C5-6D1F-47D5-957E-979BCBC45E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1E98-07F7-4564-B3DF-C229531BDBED}" type="datetime1">
              <a:rPr lang="en-US" smtClean="0"/>
              <a:t>3/31/2025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C55796F-F4D8-B6CF-04F9-0D903265A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E9A2-36D1-49E3-95F2-C9A36F7C6133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1438BA-7CE3-725C-C4CA-20FA6D17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89A2-8FD2-4973-85FC-23C84F97B995}" type="datetime1">
              <a:rPr lang="en-US" smtClean="0"/>
              <a:t>3/31/2025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DD293-3F23-C2EC-3374-F317A7D7D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982176" cy="871538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138" y="204788"/>
            <a:ext cx="4163661" cy="438983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982176" cy="351829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8261-E159-4780-9676-42641153FACE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D3C5AEC-C428-0E91-A472-9B540E50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33D3-E427-40D6-A1A3-F07C854DFF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4E6E9A-915E-4B4A-E2AD-F55FFED09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gradFill flip="none" rotWithShape="1">
          <a:gsLst>
            <a:gs pos="12000">
              <a:schemeClr val="bg1">
                <a:lumMod val="75000"/>
              </a:schemeClr>
            </a:gs>
            <a:gs pos="0">
              <a:schemeClr val="bg1">
                <a:lumMod val="50000"/>
              </a:schemeClr>
            </a:gs>
            <a:gs pos="9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4BF13-0037-4229-AB06-CD8AF0340F3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93CF5B-E354-17E9-F9D5-D0263F37628A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hdr="0" sldNum="0"/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Chapter 15 - SQL Dates, Times, and DateTimes - MySQL and MariaDB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r>
              <a:rPr/>
              <a:t>Introduction to Database Systems Modeling and Administration</a:t>
            </a:r>
            <a:br/>
            <a:br/>
            <a:r>
              <a:rPr/>
              <a:t>James M. Reneau Ph.D.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2025-02-17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Formatting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MM-DD-YYYY HH:MM AM/PM followed by the day number in the year.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DATE_FORMAT(</a:t>
            </a:r>
            <a:r>
              <a:rPr>
                <a:solidFill>
                  <a:srgbClr val="4070A0"/>
                </a:solidFill>
                <a:latin typeface="Courier"/>
              </a:rPr>
              <a:t>'2025-02-14 13:34'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70A0"/>
                </a:solidFill>
                <a:latin typeface="Courier"/>
              </a:rPr>
              <a:t>'%m/%d/%Y %l:%i %p (%j)'</a:t>
            </a:r>
            <a:r>
              <a:rPr>
                <a:latin typeface="Courier"/>
              </a:rPr>
              <a:t>)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DateAndDay;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DateAndDay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02/14/2025 1:34 PM (045)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Getting the Current Datetime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NOW(fsp)` - Return the current date and time in an ISO string.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NOW(), NOW(</a:t>
            </a:r>
            <a:r>
              <a:rPr>
                <a:solidFill>
                  <a:srgbClr val="40A070"/>
                </a:solidFill>
                <a:latin typeface="Courier"/>
              </a:rPr>
              <a:t>6</a:t>
            </a:r>
            <a:r>
              <a:rPr>
                <a:latin typeface="Courier"/>
              </a:rPr>
              <a:t>);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NOW()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NOW(6)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2025-01-09 13:13:27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2025-01-09 13:13:27.197432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Date and Time Parts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DATE(expr)</a:t>
            </a:r>
            <a:r>
              <a:rPr/>
              <a:t> - Get the date part.</a:t>
            </a:r>
          </a:p>
          <a:p>
            <a:pPr lvl="0"/>
            <a:r>
              <a:rPr>
                <a:latin typeface="Courier"/>
              </a:rPr>
              <a:t>TIME(expr)</a:t>
            </a:r>
            <a:r>
              <a:rPr/>
              <a:t> - Get the time part.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902000"/>
                </a:solidFill>
                <a:latin typeface="Courier"/>
              </a:rPr>
              <a:t>DATE</a:t>
            </a:r>
            <a:r>
              <a:rPr>
                <a:latin typeface="Courier"/>
              </a:rPr>
              <a:t>(NOW()), </a:t>
            </a:r>
            <a:r>
              <a:rPr>
                <a:solidFill>
                  <a:srgbClr val="902000"/>
                </a:solidFill>
                <a:latin typeface="Courier"/>
              </a:rPr>
              <a:t>TIME</a:t>
            </a:r>
            <a:r>
              <a:rPr>
                <a:latin typeface="Courier"/>
              </a:rPr>
              <a:t>(NOW()), </a:t>
            </a:r>
            <a:r>
              <a:rPr>
                <a:solidFill>
                  <a:srgbClr val="902000"/>
                </a:solidFill>
                <a:latin typeface="Courier"/>
              </a:rPr>
              <a:t>DATE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4070A0"/>
                </a:solidFill>
                <a:latin typeface="Courier"/>
              </a:rPr>
              <a:t>'2025-01-04 13:45:56'</a:t>
            </a:r>
            <a:r>
              <a:rPr>
                <a:latin typeface="Courier"/>
              </a:rPr>
              <a:t>);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DATE(NOW())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TIME(NOW())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DATE(‘2025-01-04 13:45:56’)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2025-01-13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14:35:30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2025-01-04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Adding and Subtracting from DateTimes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DATE_ADD(datetime, interval)</a:t>
            </a:r>
            <a:r>
              <a:rPr/>
              <a:t> - Add an interval.</a:t>
            </a:r>
          </a:p>
          <a:p>
            <a:pPr lvl="0"/>
            <a:r>
              <a:rPr>
                <a:latin typeface="Courier"/>
              </a:rPr>
              <a:t>DATE_SUB(datetime, interval)</a:t>
            </a:r>
            <a:r>
              <a:rPr/>
              <a:t> - Subtract an interval.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/>
            <a:r>
              <a:rPr/>
              <a:t>Interval lengths include:</a:t>
            </a:r>
          </a:p>
          <a:p>
            <a:pPr lvl="1"/>
            <a:r>
              <a:rPr>
                <a:latin typeface="Courier"/>
              </a:rPr>
              <a:t>YEAR</a:t>
            </a:r>
            <a:r>
              <a:rPr/>
              <a:t>, </a:t>
            </a:r>
            <a:r>
              <a:rPr>
                <a:latin typeface="Courier"/>
              </a:rPr>
              <a:t>MONTH</a:t>
            </a:r>
            <a:r>
              <a:rPr/>
              <a:t>, </a:t>
            </a:r>
            <a:r>
              <a:rPr>
                <a:latin typeface="Courier"/>
              </a:rPr>
              <a:t>DAY</a:t>
            </a:r>
            <a:r>
              <a:rPr/>
              <a:t>, </a:t>
            </a:r>
            <a:r>
              <a:rPr>
                <a:latin typeface="Courier"/>
              </a:rPr>
              <a:t>HOUR</a:t>
            </a:r>
            <a:r>
              <a:rPr/>
              <a:t>, </a:t>
            </a:r>
            <a:r>
              <a:rPr>
                <a:latin typeface="Courier"/>
              </a:rPr>
              <a:t>MINUTE</a:t>
            </a:r>
            <a:r>
              <a:rPr/>
              <a:t>, and </a:t>
            </a:r>
            <a:r>
              <a:rPr>
                <a:latin typeface="Courier"/>
              </a:rPr>
              <a:t>SECOND</a:t>
            </a:r>
          </a:p>
          <a:p>
            <a:pPr lvl="1"/>
            <a:r>
              <a:rPr>
                <a:latin typeface="Courier"/>
              </a:rPr>
              <a:t>YEAR_MONTH</a:t>
            </a:r>
            <a:r>
              <a:rPr/>
              <a:t>, </a:t>
            </a:r>
            <a:r>
              <a:rPr>
                <a:latin typeface="Courier"/>
              </a:rPr>
              <a:t>DAY_MINUTE</a:t>
            </a:r>
            <a:r>
              <a:rPr/>
              <a:t>, and </a:t>
            </a:r>
            <a:r>
              <a:rPr>
                <a:latin typeface="Courier"/>
              </a:rPr>
              <a:t>HOURS_SECOND</a:t>
            </a:r>
            <a:r>
              <a:rPr/>
              <a:t>.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Add and Subtract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DATE_ADD(</a:t>
            </a:r>
            <a:r>
              <a:rPr>
                <a:solidFill>
                  <a:srgbClr val="4070A0"/>
                </a:solidFill>
                <a:latin typeface="Courier"/>
              </a:rPr>
              <a:t>'2024-12-20'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902000"/>
                </a:solidFill>
                <a:latin typeface="Courier"/>
              </a:rPr>
              <a:t>INTERVAL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A070"/>
                </a:solidFill>
                <a:latin typeface="Courier"/>
              </a:rPr>
              <a:t>15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902000"/>
                </a:solidFill>
                <a:latin typeface="Courier"/>
              </a:rPr>
              <a:t>DAY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P15,    DATE_ADD(</a:t>
            </a:r>
            <a:r>
              <a:rPr>
                <a:solidFill>
                  <a:srgbClr val="4070A0"/>
                </a:solidFill>
                <a:latin typeface="Courier"/>
              </a:rPr>
              <a:t>'2025-01-09 13:32:44'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902000"/>
                </a:solidFill>
                <a:latin typeface="Courier"/>
              </a:rPr>
              <a:t>INTERVAL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'3 11:55'</a:t>
            </a:r>
            <a:r>
              <a:rPr>
                <a:latin typeface="Courier"/>
              </a:rPr>
              <a:t> DAY_MINUTE)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D3H11M55;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P15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D3H11M55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2025-01-04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2025-01-13 01:27:44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Finding Difference in Days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DATEDIFF(expr1, expr2)</a:t>
            </a:r>
            <a:r>
              <a:rPr/>
              <a:t> - Return the difference in days.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NOW(), DATEDIFF(NOW(), </a:t>
            </a:r>
            <a:r>
              <a:rPr>
                <a:solidFill>
                  <a:srgbClr val="4070A0"/>
                </a:solidFill>
                <a:latin typeface="Courier"/>
              </a:rPr>
              <a:t>'2022-10-19: 13:34'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DaysAgo;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NOW()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DaysAgo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2025-01-31 16:57:08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835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Finding Difference in Seconds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TO_SECONDS(expr)</a:t>
            </a:r>
            <a:r>
              <a:rPr/>
              <a:t> - Return the number of seconds since 0000-00-00 00:00:00.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TO_SECONDS(NOW()) </a:t>
            </a:r>
            <a:r>
              <a:rPr>
                <a:solidFill>
                  <a:srgbClr val="666666"/>
                </a:solidFill>
                <a:latin typeface="Courier"/>
              </a:rPr>
              <a:t>-</a:t>
            </a:r>
            <a:r>
              <a:rPr>
                <a:latin typeface="Courier"/>
              </a:rPr>
              <a:t> TO_SECONDS(</a:t>
            </a:r>
            <a:r>
              <a:rPr>
                <a:solidFill>
                  <a:srgbClr val="4070A0"/>
                </a:solidFill>
                <a:latin typeface="Courier"/>
              </a:rPr>
              <a:t>'2022-10-19: 12:34:56'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SecondsAgo;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SecondsAgo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72205145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Output Formatting of DateTime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DATE_FORMAT(expr, format_string)</a:t>
            </a:r>
            <a:r>
              <a:rPr/>
              <a:t> - Format a date using formatting string.</a:t>
            </a:r>
          </a:p>
          <a:p>
            <a:pPr lvl="0"/>
            <a:r>
              <a:rPr/>
              <a:t>Similar to ‘C’ language ‘strftime()’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/>
            <a:r>
              <a:rPr/>
              <a:t>Year, Month and Day</a:t>
            </a:r>
          </a:p>
          <a:p>
            <a:pPr lvl="1"/>
            <a:r>
              <a:rPr>
                <a:latin typeface="Courier"/>
              </a:rPr>
              <a:t>%Y</a:t>
            </a:r>
            <a:r>
              <a:rPr/>
              <a:t> - Year, numeric, four digits</a:t>
            </a:r>
          </a:p>
          <a:p>
            <a:pPr lvl="1"/>
            <a:r>
              <a:rPr>
                <a:latin typeface="Courier"/>
              </a:rPr>
              <a:t>%y</a:t>
            </a:r>
            <a:r>
              <a:rPr/>
              <a:t> - Year, numeric (two digits)</a:t>
            </a:r>
          </a:p>
          <a:p>
            <a:pPr lvl="1"/>
            <a:r>
              <a:rPr>
                <a:latin typeface="Courier"/>
              </a:rPr>
              <a:t>%m</a:t>
            </a:r>
            <a:r>
              <a:rPr/>
              <a:t> - Month, numeric (00..12)</a:t>
            </a:r>
          </a:p>
          <a:p>
            <a:pPr lvl="1"/>
            <a:r>
              <a:rPr>
                <a:latin typeface="Courier"/>
              </a:rPr>
              <a:t>%c</a:t>
            </a:r>
            <a:r>
              <a:rPr/>
              <a:t> - Month, numeric (0..12)</a:t>
            </a:r>
          </a:p>
          <a:p>
            <a:pPr lvl="1"/>
            <a:r>
              <a:rPr>
                <a:latin typeface="Courier"/>
              </a:rPr>
              <a:t>%d</a:t>
            </a:r>
            <a:r>
              <a:rPr/>
              <a:t> - Day of the month, numeric (00..31)</a:t>
            </a:r>
          </a:p>
          <a:p>
            <a:pPr lvl="1"/>
            <a:r>
              <a:rPr>
                <a:latin typeface="Courier"/>
              </a:rPr>
              <a:t>%e</a:t>
            </a:r>
            <a:r>
              <a:rPr/>
              <a:t> - Day of the month, numeric (0..31)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More Selected Format Codes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Hours, Minutes, and Seconds</a:t>
            </a:r>
          </a:p>
          <a:p>
            <a:pPr lvl="1"/>
            <a:r>
              <a:rPr>
                <a:latin typeface="Courier"/>
              </a:rPr>
              <a:t>%H</a:t>
            </a:r>
            <a:r>
              <a:rPr/>
              <a:t> - Hour (00..23)</a:t>
            </a:r>
          </a:p>
          <a:p>
            <a:pPr lvl="1"/>
            <a:r>
              <a:rPr>
                <a:latin typeface="Courier"/>
              </a:rPr>
              <a:t>%k</a:t>
            </a:r>
            <a:r>
              <a:rPr/>
              <a:t> - Hour (0..23)</a:t>
            </a:r>
          </a:p>
          <a:p>
            <a:pPr lvl="1"/>
            <a:r>
              <a:rPr>
                <a:latin typeface="Courier"/>
              </a:rPr>
              <a:t>%h</a:t>
            </a:r>
            <a:r>
              <a:rPr/>
              <a:t> - Hour (01..12)</a:t>
            </a:r>
          </a:p>
          <a:p>
            <a:pPr lvl="1"/>
            <a:r>
              <a:rPr>
                <a:latin typeface="Courier"/>
              </a:rPr>
              <a:t>%l</a:t>
            </a:r>
            <a:r>
              <a:rPr/>
              <a:t> - Hour (1..12)</a:t>
            </a:r>
          </a:p>
          <a:p>
            <a:pPr lvl="1"/>
            <a:r>
              <a:rPr>
                <a:latin typeface="Courier"/>
              </a:rPr>
              <a:t>%i</a:t>
            </a:r>
            <a:r>
              <a:rPr/>
              <a:t> - Minutes, numeric (00..59)</a:t>
            </a:r>
          </a:p>
          <a:p>
            <a:pPr lvl="1"/>
            <a:r>
              <a:rPr>
                <a:latin typeface="Courier"/>
              </a:rPr>
              <a:t>%S</a:t>
            </a:r>
            <a:r>
              <a:rPr/>
              <a:t> - Seconds (00..59)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/>
            <a:r>
              <a:rPr/>
              <a:t>Selected Other</a:t>
            </a:r>
          </a:p>
          <a:p>
            <a:pPr lvl="1"/>
            <a:r>
              <a:rPr>
                <a:latin typeface="Courier"/>
              </a:rPr>
              <a:t>%M</a:t>
            </a:r>
            <a:r>
              <a:rPr/>
              <a:t> - Month name</a:t>
            </a:r>
          </a:p>
          <a:p>
            <a:pPr lvl="1"/>
            <a:r>
              <a:rPr>
                <a:latin typeface="Courier"/>
              </a:rPr>
              <a:t>%b</a:t>
            </a:r>
            <a:r>
              <a:rPr/>
              <a:t> - Abbr. month name</a:t>
            </a:r>
          </a:p>
          <a:p>
            <a:pPr lvl="1"/>
            <a:r>
              <a:rPr>
                <a:latin typeface="Courier"/>
              </a:rPr>
              <a:t>%W</a:t>
            </a:r>
            <a:r>
              <a:rPr/>
              <a:t> - Weekday name</a:t>
            </a:r>
          </a:p>
          <a:p>
            <a:pPr lvl="1"/>
            <a:r>
              <a:rPr>
                <a:latin typeface="Courier"/>
              </a:rPr>
              <a:t>%a</a:t>
            </a:r>
            <a:r>
              <a:rPr/>
              <a:t> - Abbr. weekday name</a:t>
            </a:r>
          </a:p>
          <a:p>
            <a:pPr lvl="1"/>
            <a:r>
              <a:rPr>
                <a:latin typeface="Courier"/>
              </a:rPr>
              <a:t>%w</a:t>
            </a:r>
            <a:r>
              <a:rPr/>
              <a:t> - Day of the week (0-6)</a:t>
            </a:r>
          </a:p>
          <a:p>
            <a:pPr lvl="1"/>
            <a:r>
              <a:rPr>
                <a:latin typeface="Courier"/>
              </a:rPr>
              <a:t>%j</a:t>
            </a:r>
            <a:r>
              <a:rPr/>
              <a:t> - Day of year (001..366)</a:t>
            </a:r>
          </a:p>
          <a:p>
            <a:pPr lvl="1"/>
            <a:r>
              <a:rPr>
                <a:latin typeface="Courier"/>
              </a:rPr>
              <a:t>%p</a:t>
            </a:r>
            <a:r>
              <a:rPr/>
              <a:t> - AM or PM</a:t>
            </a:r>
          </a:p>
          <a:p>
            <a:pPr lvl="1"/>
            <a:r>
              <a:rPr>
                <a:latin typeface="Courier"/>
              </a:rPr>
              <a:t>%%</a:t>
            </a:r>
            <a:r>
              <a:rPr/>
              <a:t> - A literal % character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ase" id="{C9921043-E6E9-4AF8-A1F3-C74159AB354A}" vid="{3A885E52-B674-4A31-8047-BC95A35CB0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142</Words>
  <Application>Microsoft Office PowerPoint</Application>
  <PresentationFormat>On-screen Show (16:9)</PresentationFormat>
  <Paragraphs>18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15 - SQL Dates, Times, and DateTimes - MySQL and MariaDB</dc:title>
  <dc:creator>James M. Reneau Ph.D.</dc:creator>
  <cp:keywords>database, relational database, mysql, sqlite, mssql, sql server, normalization</cp:keywords>
  <dcterms:created xsi:type="dcterms:W3CDTF">2025-03-31T17:59:00Z</dcterms:created>
  <dcterms:modified xsi:type="dcterms:W3CDTF">2025-03-31T17:59:00Z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lock-headings">
    <vt:lpwstr>True</vt:lpwstr>
  </property>
  <property fmtid="{D5CDD505-2E9C-101B-9397-08002B2CF9AE}" pid="3" name="date">
    <vt:lpwstr>2025-02-17</vt:lpwstr>
  </property>
  <property fmtid="{D5CDD505-2E9C-101B-9397-08002B2CF9AE}" pid="4" name="subtitle">
    <vt:lpwstr>Introduction to Database Systems Modeling and Administration</vt:lpwstr>
  </property>
</Properties>
</file>