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37"/>
          <a:sy d="100" n="137"/>
        </p:scale>
        <p:origin x="144" y="288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slide" Target="slides/slide13.xml" /><Relationship Id="rId15" Type="http://schemas.openxmlformats.org/officeDocument/2006/relationships/slide" Target="slides/slide14.xml" /><Relationship Id="rId17" Type="http://schemas.openxmlformats.org/officeDocument/2006/relationships/viewProps" Target="viewProps.xml" /><Relationship Id="rId16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19" Type="http://schemas.openxmlformats.org/officeDocument/2006/relationships/tableStyles" Target="tableStyles.xml" /><Relationship Id="rId18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C56C-BA10-4529-B509-94C48D8B8FC4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E856-C4A8-49F4-A2EE-51E1E635A565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6026F13-C5BE-ABC9-D36E-0B410FA78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B1594-1D3B-41DA-81E7-1E8F57637E9A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F07A2FF-A8FA-DED8-BCD3-4070D08BA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3229"/>
            <a:ext cx="8229600" cy="339447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0C1D-B607-4B0A-8CE4-E910E30E8A28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C744D-8A61-489C-ADF2-A4C14F7DF351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6F43349-6663-3A49-B88C-37BF494CD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DB4C5-6D1F-47D5-957E-979BCBC45E2B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1E98-07F7-4564-B3DF-C229531BDBED}" type="datetime1">
              <a:rPr lang="en-US" smtClean="0"/>
              <a:t>3/31/2025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EC55796F-F4D8-B6CF-04F9-0D903265A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E9A2-36D1-49E3-95F2-C9A36F7C6133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F1438BA-7CE3-725C-C4CA-20FA6D17F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189A2-8FD2-4973-85FC-23C84F97B995}" type="datetime1">
              <a:rPr lang="en-US" smtClean="0"/>
              <a:t>3/31/2025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DD293-3F23-C2EC-3374-F317A7D7D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982176" cy="871538"/>
          </a:xfrm>
        </p:spPr>
        <p:txBody>
          <a:bodyPr anchor="b">
            <a:normAutofit/>
          </a:bodyPr>
          <a:lstStyle>
            <a:lvl1pPr algn="l">
              <a:defRPr sz="24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3138" y="204788"/>
            <a:ext cx="4163661" cy="438983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982176" cy="351829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8261-E159-4780-9676-42641153FACE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D3C5AEC-C428-0E91-A472-9B540E507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33D3-E427-40D6-A1A3-F07C854DFF2B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94E6E9A-915E-4B4A-E2AD-F55FFED09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gradFill flip="none" rotWithShape="1">
          <a:gsLst>
            <a:gs pos="12000">
              <a:schemeClr val="bg1">
                <a:lumMod val="75000"/>
              </a:schemeClr>
            </a:gs>
            <a:gs pos="0">
              <a:schemeClr val="bg1">
                <a:lumMod val="50000"/>
              </a:schemeClr>
            </a:gs>
            <a:gs pos="90000">
              <a:schemeClr val="bg1">
                <a:lumMod val="9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dirty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dirty="0" lang="en-US"/>
              <a:t>Click to edit Master text styles</a:t>
            </a:r>
          </a:p>
          <a:p>
            <a:pPr lvl="1"/>
            <a:r>
              <a:rPr dirty="0" lang="en-US"/>
              <a:t>Second level</a:t>
            </a:r>
          </a:p>
          <a:p>
            <a:pPr lvl="2"/>
            <a:r>
              <a:rPr dirty="0" lang="en-US"/>
              <a:t>Third level</a:t>
            </a:r>
          </a:p>
          <a:p>
            <a:pPr lvl="3"/>
            <a:r>
              <a:rPr dirty="0" lang="en-US"/>
              <a:t>Fourth level</a:t>
            </a:r>
          </a:p>
          <a:p>
            <a:pPr lvl="4"/>
            <a:r>
              <a:rPr dirty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4BF13-0037-4229-AB06-CD8AF0340F35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93CF5B-E354-17E9-F9D5-D0263F37628A}"/>
              </a:ext>
            </a:extLst>
          </p:cNvPr>
          <p:cNvSpPr>
            <a:spLocks noGrp="1"/>
          </p:cNvSpPr>
          <p:nvPr>
            <p:ph idx="3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hdr="0" sldNum="0"/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accent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3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4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8.xml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8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9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pPr lvl="0" indent="0" marL="0">
              <a:buNone/>
            </a:pPr>
            <a:r>
              <a:rPr/>
              <a:t>Chapter 15 - SQL Dates, Times, and DateTimes - SQLite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2914650"/>
            <a:ext cx="6400800" cy="1314450"/>
          </a:xfrm>
        </p:spPr>
        <p:txBody>
          <a:bodyPr/>
          <a:lstStyle/>
          <a:p>
            <a:pPr lvl="0" indent="0" marL="0">
              <a:buNone/>
            </a:pPr>
            <a:r>
              <a:rPr/>
              <a:t>Introduction to Database Systems Modeling and Administration</a:t>
            </a:r>
            <a:br/>
            <a:br/>
            <a:r>
              <a:rPr/>
              <a:t>James M. Reneau Ph.D.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2025-02-17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Difference in Seconds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>
                <a:latin typeface="Courier"/>
              </a:rPr>
              <a:t>UNIXEPOCH(time_value, modifiers...)</a:t>
            </a:r>
            <a:r>
              <a:rPr/>
              <a:t> - Calculate the seconds since 1970-01-01T00:00:00Z.</a:t>
            </a:r>
          </a:p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UNIXEPOCH(</a:t>
            </a:r>
            <a:r>
              <a:rPr>
                <a:solidFill>
                  <a:srgbClr val="4070A0"/>
                </a:solidFill>
                <a:latin typeface="Courier"/>
              </a:rPr>
              <a:t>'2025-02-14 13:34'</a:t>
            </a:r>
            <a:r>
              <a:rPr>
                <a:latin typeface="Courier"/>
              </a:rPr>
              <a:t>)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V, UNIXEPOCH(</a:t>
            </a:r>
            <a:r>
              <a:rPr>
                <a:solidFill>
                  <a:srgbClr val="4070A0"/>
                </a:solidFill>
                <a:latin typeface="Courier"/>
              </a:rPr>
              <a:t>'2025-02-14 13:34'</a:t>
            </a:r>
            <a:r>
              <a:rPr>
                <a:latin typeface="Courier"/>
              </a:rPr>
              <a:t>) </a:t>
            </a:r>
            <a:r>
              <a:rPr>
                <a:solidFill>
                  <a:srgbClr val="666666"/>
                </a:solidFill>
                <a:latin typeface="Courier"/>
              </a:rPr>
              <a:t>-</a:t>
            </a:r>
            <a:r>
              <a:rPr>
                <a:latin typeface="Courier"/>
              </a:rPr>
              <a:t> UNIXEPOCH(</a:t>
            </a:r>
            <a:r>
              <a:rPr>
                <a:solidFill>
                  <a:srgbClr val="4070A0"/>
                </a:solidFill>
                <a:latin typeface="Courier"/>
              </a:rPr>
              <a:t>'2000-09-06 06:00'</a:t>
            </a:r>
            <a:r>
              <a:rPr>
                <a:latin typeface="Courier"/>
              </a:rPr>
              <a:t>)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Seconds;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48200" y="1193800"/>
          <a:ext cx="4038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300"/>
                <a:gridCol w="2019300"/>
              </a:tblGrid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Seconds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1739540040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771320040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Output Formatting of DateTimes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STRFTIME(format_string, time_value)` - Returns a formatted time value.</a:t>
            </a:r>
          </a:p>
          <a:p>
            <a:pPr lvl="0"/>
            <a:r>
              <a:rPr/>
              <a:t>Close to the ‘C’ library function called </a:t>
            </a:r>
            <a:r>
              <a:rPr>
                <a:latin typeface="Courier"/>
              </a:rPr>
              <a:t>strftime()</a:t>
            </a:r>
            <a:r>
              <a:rPr/>
              <a:t>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Format Codes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/>
              <a:t>ISO 1860 Date Parts</a:t>
            </a:r>
          </a:p>
          <a:p>
            <a:pPr lvl="1"/>
            <a:r>
              <a:rPr>
                <a:latin typeface="Courier"/>
              </a:rPr>
              <a:t>%F</a:t>
            </a:r>
            <a:r>
              <a:rPr/>
              <a:t> - ISO date </a:t>
            </a:r>
            <a:r>
              <a:rPr>
                <a:latin typeface="Courier"/>
              </a:rPr>
              <a:t>YYYY-MM-DD</a:t>
            </a:r>
          </a:p>
          <a:p>
            <a:pPr lvl="1"/>
            <a:r>
              <a:rPr>
                <a:latin typeface="Courier"/>
              </a:rPr>
              <a:t>%R</a:t>
            </a:r>
            <a:r>
              <a:rPr/>
              <a:t> - ISO time </a:t>
            </a:r>
            <a:r>
              <a:rPr>
                <a:latin typeface="Courier"/>
              </a:rPr>
              <a:t>HH:MM</a:t>
            </a:r>
          </a:p>
          <a:p>
            <a:pPr lvl="1"/>
            <a:r>
              <a:rPr>
                <a:latin typeface="Courier"/>
              </a:rPr>
              <a:t>%T</a:t>
            </a:r>
            <a:r>
              <a:rPr/>
              <a:t> - ISO time </a:t>
            </a:r>
            <a:r>
              <a:rPr>
                <a:latin typeface="Courier"/>
              </a:rPr>
              <a:t>HH:MM:SS</a:t>
            </a:r>
          </a:p>
          <a:p>
            <a:pPr lvl="0"/>
            <a:r>
              <a:rPr/>
              <a:t>Year, Month and Day</a:t>
            </a:r>
          </a:p>
          <a:p>
            <a:pPr lvl="1"/>
            <a:r>
              <a:rPr>
                <a:latin typeface="Courier"/>
              </a:rPr>
              <a:t>%Y</a:t>
            </a:r>
            <a:r>
              <a:rPr/>
              <a:t> - year </a:t>
            </a:r>
            <a:r>
              <a:rPr>
                <a:latin typeface="Courier"/>
              </a:rPr>
              <a:t>0000-9999</a:t>
            </a:r>
          </a:p>
          <a:p>
            <a:pPr lvl="1"/>
            <a:r>
              <a:rPr>
                <a:latin typeface="Courier"/>
              </a:rPr>
              <a:t>%m</a:t>
            </a:r>
            <a:r>
              <a:rPr/>
              <a:t> - month </a:t>
            </a:r>
            <a:r>
              <a:rPr>
                <a:latin typeface="Courier"/>
              </a:rPr>
              <a:t>01-12</a:t>
            </a:r>
          </a:p>
          <a:p>
            <a:pPr lvl="1"/>
            <a:r>
              <a:rPr>
                <a:latin typeface="Courier"/>
              </a:rPr>
              <a:t>%d</a:t>
            </a:r>
            <a:r>
              <a:rPr/>
              <a:t> - day </a:t>
            </a:r>
            <a:r>
              <a:rPr>
                <a:latin typeface="Courier"/>
              </a:rPr>
              <a:t>01-31</a:t>
            </a:r>
          </a:p>
          <a:p>
            <a:pPr lvl="1"/>
            <a:r>
              <a:rPr>
                <a:latin typeface="Courier"/>
              </a:rPr>
              <a:t>%e</a:t>
            </a:r>
            <a:r>
              <a:rPr/>
              <a:t> - day </a:t>
            </a:r>
            <a:r>
              <a:rPr>
                <a:latin typeface="Courier"/>
              </a:rPr>
              <a:t>1-31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/>
            <a:r>
              <a:rPr/>
              <a:t>Hours, Minutes, and Seconds</a:t>
            </a:r>
          </a:p>
          <a:p>
            <a:pPr lvl="1"/>
            <a:r>
              <a:rPr>
                <a:latin typeface="Courier"/>
              </a:rPr>
              <a:t>%H</a:t>
            </a:r>
            <a:r>
              <a:rPr/>
              <a:t> - hour </a:t>
            </a:r>
            <a:r>
              <a:rPr>
                <a:latin typeface="Courier"/>
              </a:rPr>
              <a:t>00-24</a:t>
            </a:r>
          </a:p>
          <a:p>
            <a:pPr lvl="1"/>
            <a:r>
              <a:rPr>
                <a:latin typeface="Courier"/>
              </a:rPr>
              <a:t>%I</a:t>
            </a:r>
            <a:r>
              <a:rPr/>
              <a:t> - 12-hour </a:t>
            </a:r>
            <a:r>
              <a:rPr>
                <a:latin typeface="Courier"/>
              </a:rPr>
              <a:t>01-12</a:t>
            </a:r>
          </a:p>
          <a:p>
            <a:pPr lvl="1"/>
            <a:r>
              <a:rPr>
                <a:latin typeface="Courier"/>
              </a:rPr>
              <a:t>%k</a:t>
            </a:r>
            <a:r>
              <a:rPr/>
              <a:t> - hour </a:t>
            </a:r>
            <a:r>
              <a:rPr>
                <a:latin typeface="Courier"/>
              </a:rPr>
              <a:t>0-24</a:t>
            </a:r>
          </a:p>
          <a:p>
            <a:pPr lvl="1"/>
            <a:r>
              <a:rPr>
                <a:latin typeface="Courier"/>
              </a:rPr>
              <a:t>%l</a:t>
            </a:r>
            <a:r>
              <a:rPr/>
              <a:t> - 12-hour </a:t>
            </a:r>
            <a:r>
              <a:rPr>
                <a:latin typeface="Courier"/>
              </a:rPr>
              <a:t>1-12</a:t>
            </a:r>
          </a:p>
          <a:p>
            <a:pPr lvl="1"/>
            <a:r>
              <a:rPr>
                <a:latin typeface="Courier"/>
              </a:rPr>
              <a:t>%M</a:t>
            </a:r>
            <a:r>
              <a:rPr/>
              <a:t> - minute </a:t>
            </a:r>
            <a:r>
              <a:rPr>
                <a:latin typeface="Courier"/>
              </a:rPr>
              <a:t>00-59</a:t>
            </a:r>
          </a:p>
          <a:p>
            <a:pPr lvl="1"/>
            <a:r>
              <a:rPr>
                <a:latin typeface="Courier"/>
              </a:rPr>
              <a:t>%S</a:t>
            </a:r>
            <a:r>
              <a:rPr/>
              <a:t> - seconds </a:t>
            </a:r>
            <a:r>
              <a:rPr>
                <a:latin typeface="Courier"/>
              </a:rPr>
              <a:t>00-59</a:t>
            </a:r>
          </a:p>
          <a:p>
            <a:pPr lvl="1"/>
            <a:r>
              <a:rPr>
                <a:latin typeface="Courier"/>
              </a:rPr>
              <a:t>%f</a:t>
            </a:r>
            <a:r>
              <a:rPr/>
              <a:t> - fractional seconds </a:t>
            </a:r>
            <a:r>
              <a:rPr>
                <a:latin typeface="Courier"/>
              </a:rPr>
              <a:t>SS.SSS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Format Codes -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/>
              <a:t>Selected Other</a:t>
            </a:r>
          </a:p>
          <a:p>
            <a:pPr lvl="1"/>
            <a:r>
              <a:rPr>
                <a:latin typeface="Courier"/>
              </a:rPr>
              <a:t>%p</a:t>
            </a:r>
            <a:r>
              <a:rPr/>
              <a:t> - </a:t>
            </a:r>
            <a:r>
              <a:rPr>
                <a:latin typeface="Courier"/>
              </a:rPr>
              <a:t>AM</a:t>
            </a:r>
            <a:r>
              <a:rPr/>
              <a:t> or </a:t>
            </a:r>
            <a:r>
              <a:rPr>
                <a:latin typeface="Courier"/>
              </a:rPr>
              <a:t>PM</a:t>
            </a:r>
          </a:p>
          <a:p>
            <a:pPr lvl="1"/>
            <a:r>
              <a:rPr>
                <a:latin typeface="Courier"/>
              </a:rPr>
              <a:t>%P</a:t>
            </a:r>
            <a:r>
              <a:rPr/>
              <a:t> - </a:t>
            </a:r>
            <a:r>
              <a:rPr>
                <a:latin typeface="Courier"/>
              </a:rPr>
              <a:t>am</a:t>
            </a:r>
            <a:r>
              <a:rPr/>
              <a:t> or </a:t>
            </a:r>
            <a:r>
              <a:rPr>
                <a:latin typeface="Courier"/>
              </a:rPr>
              <a:t>pm</a:t>
            </a:r>
          </a:p>
          <a:p>
            <a:pPr lvl="1"/>
            <a:r>
              <a:rPr>
                <a:latin typeface="Courier"/>
              </a:rPr>
              <a:t>%j</a:t>
            </a:r>
            <a:r>
              <a:rPr/>
              <a:t> - day of year </a:t>
            </a:r>
            <a:r>
              <a:rPr>
                <a:latin typeface="Courier"/>
              </a:rPr>
              <a:t>001-366</a:t>
            </a:r>
          </a:p>
          <a:p>
            <a:pPr lvl="1"/>
            <a:r>
              <a:rPr>
                <a:latin typeface="Courier"/>
              </a:rPr>
              <a:t>%U</a:t>
            </a:r>
            <a:r>
              <a:rPr/>
              <a:t> - week of year `00-53’</a:t>
            </a:r>
          </a:p>
          <a:p>
            <a:pPr lvl="1"/>
            <a:r>
              <a:rPr>
                <a:latin typeface="Courier"/>
              </a:rPr>
              <a:t>%w</a:t>
            </a:r>
            <a:r>
              <a:rPr/>
              <a:t> - day of week </a:t>
            </a:r>
            <a:r>
              <a:rPr>
                <a:latin typeface="Courier"/>
              </a:rPr>
              <a:t>0-6</a:t>
            </a:r>
          </a:p>
          <a:p>
            <a:pPr lvl="1"/>
            <a:r>
              <a:rPr>
                <a:latin typeface="Courier"/>
              </a:rPr>
              <a:t>%%</a:t>
            </a:r>
            <a:r>
              <a:rPr/>
              <a:t> - %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Formatting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/>
              <a:t>MM-DD-YY HH:MM AM/PM followed by the day number in the year.</a:t>
            </a:r>
          </a:p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STRFTIME(</a:t>
            </a:r>
            <a:r>
              <a:rPr>
                <a:solidFill>
                  <a:srgbClr val="4070A0"/>
                </a:solidFill>
                <a:latin typeface="Courier"/>
              </a:rPr>
              <a:t>'%m/%d/%g %I:%M %p (%j)'</a:t>
            </a:r>
            <a:r>
              <a:rPr>
                <a:latin typeface="Courier"/>
              </a:rPr>
              <a:t>, </a:t>
            </a:r>
            <a:r>
              <a:rPr>
                <a:solidFill>
                  <a:srgbClr val="4070A0"/>
                </a:solidFill>
                <a:latin typeface="Courier"/>
              </a:rPr>
              <a:t>'2025-02-14 13:34'</a:t>
            </a:r>
            <a:r>
              <a:rPr>
                <a:latin typeface="Courier"/>
              </a:rPr>
              <a:t>)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DateAndDay;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48200" y="1193800"/>
          <a:ext cx="4038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DateAndDay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02/14/25 01:34 PM (045)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Date Storage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-342900" marL="342900">
              <a:buAutoNum type="arabicPeriod"/>
            </a:pPr>
            <a:r>
              <a:rPr/>
              <a:t>as an ISO Date and Time string;</a:t>
            </a:r>
          </a:p>
          <a:p>
            <a:pPr lvl="0" indent="-342900" marL="342900">
              <a:buAutoNum type="arabicPeriod"/>
            </a:pPr>
            <a:r>
              <a:rPr/>
              <a:t>as a decimal Julian day number (days since 12:00 PM on January 1, 4713 BC); or</a:t>
            </a:r>
          </a:p>
          <a:p>
            <a:pPr lvl="0" indent="-342900" marL="342900">
              <a:buAutoNum type="arabicPeriod"/>
            </a:pPr>
            <a:r>
              <a:rPr/>
              <a:t>as an integer UNIX timestamp (number of seconds since 1970-01-01T00:00:00Z).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DateTime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>
                <a:latin typeface="Courier"/>
              </a:rPr>
              <a:t>DATETIME(time_value, modifiers...)</a:t>
            </a:r>
            <a:r>
              <a:rPr/>
              <a:t> - Return the complete date and time string of the time_value passed (adjusted by the modifiers).</a:t>
            </a:r>
          </a:p>
          <a:p>
            <a:pPr lvl="0"/>
            <a:r>
              <a:rPr/>
              <a:t>Time values may be formatted as:</a:t>
            </a:r>
          </a:p>
          <a:p>
            <a:pPr lvl="1"/>
            <a:r>
              <a:rPr/>
              <a:t>ISO dates, times, date times (with or without time zones),</a:t>
            </a:r>
          </a:p>
          <a:p>
            <a:pPr lvl="1"/>
            <a:r>
              <a:rPr/>
              <a:t>now, or</a:t>
            </a:r>
          </a:p>
          <a:p>
            <a:pPr lvl="1"/>
            <a:r>
              <a:rPr/>
              <a:t>decimal Julian dates.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Getting the current DATETIME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/>
              <a:t>Use the ‘now’ time string in </a:t>
            </a:r>
            <a:r>
              <a:rPr>
                <a:latin typeface="Courier"/>
              </a:rPr>
              <a:t>DATETIME()</a:t>
            </a:r>
            <a:r>
              <a:rPr/>
              <a:t>.</a:t>
            </a:r>
          </a:p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DATETIME(</a:t>
            </a:r>
            <a:r>
              <a:rPr>
                <a:solidFill>
                  <a:srgbClr val="4070A0"/>
                </a:solidFill>
                <a:latin typeface="Courier"/>
              </a:rPr>
              <a:t>'now'</a:t>
            </a:r>
            <a:r>
              <a:rPr>
                <a:latin typeface="Courier"/>
              </a:rPr>
              <a:t>);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48200" y="1193800"/>
          <a:ext cx="4038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DATETIME(‘now’)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2025-01-09 18:00:44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Selected DATETIME Modifiers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Add or Subtract Time and Date Intervals</a:t>
            </a:r>
          </a:p>
          <a:p>
            <a:pPr lvl="1"/>
            <a:r>
              <a:rPr/>
              <a:t>‘NNN days’, ‘NNN hours’, ‘NNN minutes’, ‘NNN seconds’, ‘NNN months’, or ‘NNN years’ - Add or subtract a period.</a:t>
            </a:r>
          </a:p>
          <a:p>
            <a:pPr lvl="1"/>
            <a:r>
              <a:rPr/>
              <a:t>‘±YYYY-MM-DD’ - Add or subtract years, months, and days.</a:t>
            </a:r>
          </a:p>
          <a:p>
            <a:pPr lvl="1"/>
            <a:r>
              <a:rPr/>
              <a:t>‘±YYYY-MM-DD HH:MM’ - Add or subtract dates.</a:t>
            </a:r>
          </a:p>
          <a:p>
            <a:pPr lvl="0"/>
            <a:r>
              <a:rPr/>
              <a:t>Start of</a:t>
            </a:r>
          </a:p>
          <a:p>
            <a:pPr lvl="1"/>
            <a:r>
              <a:rPr/>
              <a:t>‘start of month’, or ‘start of year’ - go back to the start.</a:t>
            </a:r>
          </a:p>
          <a:p>
            <a:pPr lvl="1"/>
            <a:r>
              <a:rPr/>
              <a:t>‘start of day’ - go back to midnight.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982176" cy="871538"/>
          </a:xfrm>
        </p:spPr>
        <p:txBody>
          <a:bodyPr/>
          <a:lstStyle/>
          <a:p>
            <a:pPr lvl="0" indent="0" marL="0">
              <a:buNone/>
            </a:pPr>
            <a:r>
              <a:rPr/>
              <a:t>Modifiers Example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As an example we want to add three days to a date, find the first of the month from a specific date, or find the second Tuesday of a month.</a:t>
            </a:r>
          </a:p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DATETIME(</a:t>
            </a:r>
            <a:r>
              <a:rPr>
                <a:solidFill>
                  <a:srgbClr val="4070A0"/>
                </a:solidFill>
                <a:latin typeface="Courier"/>
              </a:rPr>
              <a:t>'2024-05-06 12:03'</a:t>
            </a:r>
            <a:r>
              <a:rPr>
                <a:latin typeface="Courier"/>
              </a:rPr>
              <a:t>,</a:t>
            </a:r>
            <a:r>
              <a:rPr>
                <a:solidFill>
                  <a:srgbClr val="4070A0"/>
                </a:solidFill>
                <a:latin typeface="Courier"/>
              </a:rPr>
              <a:t>'+0000-00-03'</a:t>
            </a:r>
            <a:r>
              <a:rPr>
                <a:latin typeface="Courier"/>
              </a:rPr>
              <a:t>)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Plus3, DATETIME(</a:t>
            </a:r>
            <a:r>
              <a:rPr>
                <a:solidFill>
                  <a:srgbClr val="4070A0"/>
                </a:solidFill>
                <a:latin typeface="Courier"/>
              </a:rPr>
              <a:t>'2025-10-01'</a:t>
            </a:r>
            <a:r>
              <a:rPr>
                <a:latin typeface="Courier"/>
              </a:rPr>
              <a:t>,</a:t>
            </a:r>
            <a:r>
              <a:rPr>
                <a:solidFill>
                  <a:srgbClr val="4070A0"/>
                </a:solidFill>
                <a:latin typeface="Courier"/>
              </a:rPr>
              <a:t>'weekday 2'</a:t>
            </a:r>
            <a:r>
              <a:rPr>
                <a:latin typeface="Courier"/>
              </a:rPr>
              <a:t>,</a:t>
            </a:r>
            <a:r>
              <a:rPr>
                <a:solidFill>
                  <a:srgbClr val="4070A0"/>
                </a:solidFill>
                <a:latin typeface="Courier"/>
              </a:rPr>
              <a:t>'weekday 2'</a:t>
            </a:r>
            <a:r>
              <a:rPr>
                <a:latin typeface="Courier"/>
              </a:rPr>
              <a:t>)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SecondTue;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21200" y="203200"/>
          <a:ext cx="4152900" cy="4381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0100"/>
                <a:gridCol w="20701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Plus3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SecondTue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2024-05-09 12:03:00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2025-10-07 00:00:00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D3C5AEC-C428-0E91-A472-9B540E507A20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Date and Time Parts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>
                <a:latin typeface="Courier"/>
              </a:rPr>
              <a:t>DATE(time_value, modifiers...)</a:t>
            </a:r>
            <a:r>
              <a:rPr/>
              <a:t> - Get the date part.</a:t>
            </a:r>
          </a:p>
          <a:p>
            <a:pPr lvl="0"/>
            <a:r>
              <a:rPr/>
              <a:t>TIME(time_value, modifiers…)` - Get the time part.</a:t>
            </a:r>
          </a:p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902000"/>
                </a:solidFill>
                <a:latin typeface="Courier"/>
              </a:rPr>
              <a:t>DATE</a:t>
            </a:r>
            <a:r>
              <a:rPr>
                <a:latin typeface="Courier"/>
              </a:rPr>
              <a:t>(</a:t>
            </a:r>
            <a:r>
              <a:rPr>
                <a:solidFill>
                  <a:srgbClr val="4070A0"/>
                </a:solidFill>
                <a:latin typeface="Courier"/>
              </a:rPr>
              <a:t>'now'</a:t>
            </a:r>
            <a:r>
              <a:rPr>
                <a:latin typeface="Courier"/>
              </a:rPr>
              <a:t>), </a:t>
            </a:r>
            <a:r>
              <a:rPr>
                <a:solidFill>
                  <a:srgbClr val="902000"/>
                </a:solidFill>
                <a:latin typeface="Courier"/>
              </a:rPr>
              <a:t>TIME</a:t>
            </a:r>
            <a:r>
              <a:rPr>
                <a:latin typeface="Courier"/>
              </a:rPr>
              <a:t>(</a:t>
            </a:r>
            <a:r>
              <a:rPr>
                <a:solidFill>
                  <a:srgbClr val="4070A0"/>
                </a:solidFill>
                <a:latin typeface="Courier"/>
              </a:rPr>
              <a:t>'now'</a:t>
            </a:r>
            <a:r>
              <a:rPr>
                <a:latin typeface="Courier"/>
              </a:rPr>
              <a:t>), </a:t>
            </a:r>
            <a:r>
              <a:rPr>
                <a:solidFill>
                  <a:srgbClr val="902000"/>
                </a:solidFill>
                <a:latin typeface="Courier"/>
              </a:rPr>
              <a:t>DATE</a:t>
            </a:r>
            <a:r>
              <a:rPr>
                <a:latin typeface="Courier"/>
              </a:rPr>
              <a:t>(</a:t>
            </a:r>
            <a:r>
              <a:rPr>
                <a:solidFill>
                  <a:srgbClr val="4070A0"/>
                </a:solidFill>
                <a:latin typeface="Courier"/>
              </a:rPr>
              <a:t>'2025-01-04 13:45:56'</a:t>
            </a:r>
            <a:r>
              <a:rPr>
                <a:latin typeface="Courier"/>
              </a:rPr>
              <a:t>);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48200" y="1193800"/>
          <a:ext cx="4038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1346200"/>
                <a:gridCol w="13462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DATE(‘now’)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TIME(‘now’)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DATE(‘2025-01-04 13:45:56’)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2025-01-13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19:28:34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2025-01-04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Difference as ISO 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>
                <a:latin typeface="Courier"/>
              </a:rPr>
              <a:t>TIMEDIFF(time_value, time_value)</a:t>
            </a:r>
            <a:r>
              <a:rPr/>
              <a:t> - Return a human-readable (ISO format) time difference.</a:t>
            </a:r>
          </a:p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TIMEDIFF(</a:t>
            </a:r>
            <a:r>
              <a:rPr>
                <a:solidFill>
                  <a:srgbClr val="4070A0"/>
                </a:solidFill>
                <a:latin typeface="Courier"/>
              </a:rPr>
              <a:t>'2025-02-14 13:34'</a:t>
            </a:r>
            <a:r>
              <a:rPr>
                <a:latin typeface="Courier"/>
              </a:rPr>
              <a:t>, </a:t>
            </a:r>
            <a:r>
              <a:rPr>
                <a:solidFill>
                  <a:srgbClr val="4070A0"/>
                </a:solidFill>
                <a:latin typeface="Courier"/>
              </a:rPr>
              <a:t>'2000-09-06 06:00'</a:t>
            </a:r>
            <a:r>
              <a:rPr>
                <a:latin typeface="Courier"/>
              </a:rPr>
              <a:t>)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TimeSince;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48200" y="1193800"/>
          <a:ext cx="4038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TimeSince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+0024-05-08 07:34:00.000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Difference in Days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>
                <a:latin typeface="Courier"/>
              </a:rPr>
              <a:t>JULIANDAY(time_value, modifiers...)</a:t>
            </a:r>
            <a:r>
              <a:rPr/>
              <a:t> - Calculate the number of days since 12:00 PM on January 1, 4713 BC</a:t>
            </a:r>
          </a:p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JULIANDAY(</a:t>
            </a:r>
            <a:r>
              <a:rPr>
                <a:solidFill>
                  <a:srgbClr val="4070A0"/>
                </a:solidFill>
                <a:latin typeface="Courier"/>
              </a:rPr>
              <a:t>'2025-02-14 13:30'</a:t>
            </a:r>
            <a:r>
              <a:rPr>
                <a:latin typeface="Courier"/>
              </a:rPr>
              <a:t>) </a:t>
            </a:r>
            <a:r>
              <a:rPr>
                <a:solidFill>
                  <a:srgbClr val="666666"/>
                </a:solidFill>
                <a:latin typeface="Courier"/>
              </a:rPr>
              <a:t>-</a:t>
            </a:r>
            <a:r>
              <a:rPr>
                <a:latin typeface="Courier"/>
              </a:rPr>
              <a:t> JULIANDAY(</a:t>
            </a:r>
            <a:r>
              <a:rPr>
                <a:solidFill>
                  <a:srgbClr val="4070A0"/>
                </a:solidFill>
                <a:latin typeface="Courier"/>
              </a:rPr>
              <a:t>'2008-10-11 11:00'</a:t>
            </a:r>
            <a:r>
              <a:rPr>
                <a:latin typeface="Courier"/>
              </a:rPr>
              <a:t>)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DaysMarried;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48200" y="1193800"/>
          <a:ext cx="4038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DaysMarried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5970.10416666651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ase" id="{C9921043-E6E9-4AF8-A1F3-C74159AB354A}" vid="{3A885E52-B674-4A31-8047-BC95A35CB05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142</Words>
  <Application>Microsoft Office PowerPoint</Application>
  <PresentationFormat>On-screen Show (16:9)</PresentationFormat>
  <Paragraphs>18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15 - SQL Dates, Times, and DateTimes - SQLite</dc:title>
  <dc:creator>James M. Reneau Ph.D.</dc:creator>
  <cp:keywords>database, relational database, mysql, sqlite, mssql, sql server, normalization</cp:keywords>
  <dcterms:created xsi:type="dcterms:W3CDTF">2025-03-31T17:59:01Z</dcterms:created>
  <dcterms:modified xsi:type="dcterms:W3CDTF">2025-03-31T17:59:01Z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lock-headings">
    <vt:lpwstr>True</vt:lpwstr>
  </property>
  <property fmtid="{D5CDD505-2E9C-101B-9397-08002B2CF9AE}" pid="3" name="date">
    <vt:lpwstr>2025-02-17</vt:lpwstr>
  </property>
  <property fmtid="{D5CDD505-2E9C-101B-9397-08002B2CF9AE}" pid="4" name="subtitle">
    <vt:lpwstr>Introduction to Database Systems Modeling and Administration</vt:lpwstr>
  </property>
</Properties>
</file>