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37"/>
          <a:sy d="100" n="137"/>
        </p:scale>
        <p:origin x="144" y="288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4" Type="http://schemas.openxmlformats.org/officeDocument/2006/relationships/viewProps" Target="viewProps.xml" /><Relationship Id="rId1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6" Type="http://schemas.openxmlformats.org/officeDocument/2006/relationships/tableStyles" Target="tableStyles.xml" /><Relationship Id="rId15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56C-BA10-4529-B509-94C48D8B8FC4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E856-C4A8-49F4-A2EE-51E1E635A56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026F13-C5BE-ABC9-D36E-0B410FA78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1594-1D3B-41DA-81E7-1E8F57637E9A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07A2FF-A8FA-DED8-BCD3-4070D08B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0C1D-B607-4B0A-8CE4-E910E30E8A28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C744D-8A61-489C-ADF2-A4C14F7DF351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6F43349-6663-3A49-B88C-37BF494C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DB4C5-6D1F-47D5-957E-979BCBC45E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1E98-07F7-4564-B3DF-C229531BDBED}" type="datetime1">
              <a:rPr lang="en-US" smtClean="0"/>
              <a:t>3/31/2025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C55796F-F4D8-B6CF-04F9-0D903265A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E9A2-36D1-49E3-95F2-C9A36F7C6133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1438BA-7CE3-725C-C4CA-20FA6D17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89A2-8FD2-4973-85FC-23C84F97B995}" type="datetime1">
              <a:rPr lang="en-US" smtClean="0"/>
              <a:t>3/31/2025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D293-3F23-C2EC-3374-F317A7D7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982176" cy="871538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138" y="204788"/>
            <a:ext cx="4163661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982176" cy="351829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8261-E159-4780-9676-42641153FACE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3C5AEC-C428-0E91-A472-9B540E50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33D3-E427-40D6-A1A3-F07C854DFF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4E6E9A-915E-4B4A-E2AD-F55FFED09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gradFill flip="none" rotWithShape="1">
          <a:gsLst>
            <a:gs pos="12000">
              <a:schemeClr val="bg1">
                <a:lumMod val="75000"/>
              </a:schemeClr>
            </a:gs>
            <a:gs pos="0">
              <a:schemeClr val="bg1">
                <a:lumMod val="50000"/>
              </a:schemeClr>
            </a:gs>
            <a:gs pos="9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BF13-0037-4229-AB06-CD8AF0340F3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93CF5B-E354-17E9-F9D5-D0263F37628A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hdr="0" sldNum="0"/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Chapter 16 - SQL A Few String Functions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Introduction to Database Systems Modeling and Administration</a:t>
            </a:r>
            <a:br/>
            <a:br/>
            <a:r>
              <a:rPr/>
              <a:t>James M. Reneau Ph.D.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2025-03-22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Right or Left - MySQL, MariaDB, and MSSQL Server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RIGHT(expr, length)</a:t>
            </a:r>
            <a:r>
              <a:rPr/>
              <a:t> - </a:t>
            </a:r>
            <a:r>
              <a:rPr>
                <a:latin typeface="Courier"/>
              </a:rPr>
              <a:t>LEFT(expr, length)</a:t>
            </a:r>
            <a:r>
              <a:rPr/>
              <a:t> - Return characters from R or L end.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owner_id, </a:t>
            </a:r>
            <a:r>
              <a:rPr>
                <a:solidFill>
                  <a:srgbClr val="06287E"/>
                </a:solidFill>
                <a:latin typeface="Courier"/>
              </a:rPr>
              <a:t>CONCAT</a:t>
            </a:r>
            <a:r>
              <a:rPr>
                <a:latin typeface="Courier"/>
              </a:rPr>
              <a:t>( </a:t>
            </a:r>
            <a:r>
              <a:rPr b="1">
                <a:solidFill>
                  <a:srgbClr val="007020"/>
                </a:solidFill>
                <a:latin typeface="Courier"/>
              </a:rPr>
              <a:t>LEFT</a:t>
            </a:r>
            <a:r>
              <a:rPr>
                <a:latin typeface="Courier"/>
              </a:rPr>
              <a:t>(first_name,</a:t>
            </a:r>
            <a:r>
              <a:rPr>
                <a:solidFill>
                  <a:srgbClr val="40A070"/>
                </a:solidFill>
                <a:latin typeface="Courier"/>
              </a:rPr>
              <a:t>1</a:t>
            </a:r>
            <a:r>
              <a:rPr>
                <a:latin typeface="Courier"/>
              </a:rPr>
              <a:t>), </a:t>
            </a:r>
            <a:r>
              <a:rPr b="1">
                <a:solidFill>
                  <a:srgbClr val="007020"/>
                </a:solidFill>
                <a:latin typeface="Courier"/>
              </a:rPr>
              <a:t>LEFT</a:t>
            </a:r>
            <a:r>
              <a:rPr>
                <a:latin typeface="Courier"/>
              </a:rPr>
              <a:t>(last_name,</a:t>
            </a:r>
            <a:r>
              <a:rPr>
                <a:solidFill>
                  <a:srgbClr val="40A070"/>
                </a:solidFill>
                <a:latin typeface="Courier"/>
              </a:rPr>
              <a:t>1</a:t>
            </a:r>
            <a:r>
              <a:rPr>
                <a:latin typeface="Courier"/>
              </a:rPr>
              <a:t>) 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Initials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owner;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owner_id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Initials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AS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HR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SG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4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LL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5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JC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Right or Left - SQLite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SUBSTR(expr, -len)</a:t>
            </a:r>
            <a:r>
              <a:rPr/>
              <a:t> - Negative length for right.</a:t>
            </a:r>
          </a:p>
          <a:p>
            <a:pPr lvl="0"/>
            <a:r>
              <a:rPr>
                <a:latin typeface="Courier"/>
              </a:rPr>
              <a:t>SUBSTR(expr, 1, len)</a:t>
            </a:r>
            <a:r>
              <a:rPr/>
              <a:t> - For left side.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owner_id, </a:t>
            </a:r>
            <a:r>
              <a:rPr>
                <a:solidFill>
                  <a:srgbClr val="06287E"/>
                </a:solidFill>
                <a:latin typeface="Courier"/>
              </a:rPr>
              <a:t>CONCAT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06287E"/>
                </a:solidFill>
                <a:latin typeface="Courier"/>
              </a:rPr>
              <a:t>SUBSTR</a:t>
            </a:r>
            <a:r>
              <a:rPr>
                <a:latin typeface="Courier"/>
              </a:rPr>
              <a:t>(phone, </a:t>
            </a:r>
            <a:r>
              <a:rPr>
                <a:solidFill>
                  <a:srgbClr val="40A070"/>
                </a:solidFill>
                <a:latin typeface="Courier"/>
              </a:rPr>
              <a:t>1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A070"/>
                </a:solidFill>
                <a:latin typeface="Courier"/>
              </a:rPr>
              <a:t>4</a:t>
            </a:r>
            <a:r>
              <a:rPr>
                <a:latin typeface="Courier"/>
              </a:rPr>
              <a:t>),</a:t>
            </a:r>
            <a:r>
              <a:rPr>
                <a:solidFill>
                  <a:srgbClr val="4070A0"/>
                </a:solidFill>
                <a:latin typeface="Courier"/>
              </a:rPr>
              <a:t>'.-'</a:t>
            </a:r>
            <a:r>
              <a:rPr>
                <a:latin typeface="Courier"/>
              </a:rPr>
              <a:t>,</a:t>
            </a:r>
            <a:r>
              <a:rPr>
                <a:solidFill>
                  <a:srgbClr val="06287E"/>
                </a:solidFill>
                <a:latin typeface="Courier"/>
              </a:rPr>
              <a:t>SUBSTR</a:t>
            </a:r>
            <a:r>
              <a:rPr>
                <a:latin typeface="Courier"/>
              </a:rPr>
              <a:t>(phone,</a:t>
            </a:r>
            <a:r>
              <a:rPr>
                <a:solidFill>
                  <a:srgbClr val="40A070"/>
                </a:solidFill>
                <a:latin typeface="Courier"/>
              </a:rPr>
              <a:t>7</a:t>
            </a:r>
            <a:r>
              <a:rPr>
                <a:latin typeface="Courier"/>
              </a:rPr>
              <a:t>,</a:t>
            </a:r>
            <a:r>
              <a:rPr>
                <a:solidFill>
                  <a:srgbClr val="40A070"/>
                </a:solidFill>
                <a:latin typeface="Courier"/>
              </a:rPr>
              <a:t>1</a:t>
            </a:r>
            <a:r>
              <a:rPr>
                <a:latin typeface="Courier"/>
              </a:rPr>
              <a:t>),</a:t>
            </a:r>
            <a:r>
              <a:rPr>
                <a:solidFill>
                  <a:srgbClr val="4070A0"/>
                </a:solidFill>
                <a:latin typeface="Courier"/>
              </a:rPr>
              <a:t>'..-.'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06287E"/>
                </a:solidFill>
                <a:latin typeface="Courier"/>
              </a:rPr>
              <a:t>SUBSTR</a:t>
            </a:r>
            <a:r>
              <a:rPr>
                <a:latin typeface="Courier"/>
              </a:rPr>
              <a:t>(phone, </a:t>
            </a:r>
            <a:r>
              <a:rPr>
                <a:solidFill>
                  <a:srgbClr val="666666"/>
                </a:solidFill>
                <a:latin typeface="Courier"/>
              </a:rPr>
              <a:t>-</a:t>
            </a:r>
            <a:r>
              <a:rPr>
                <a:solidFill>
                  <a:srgbClr val="40A070"/>
                </a:solidFill>
                <a:latin typeface="Courier"/>
              </a:rPr>
              <a:t>3</a:t>
            </a:r>
            <a:r>
              <a:rPr>
                <a:latin typeface="Courier"/>
              </a:rPr>
              <a:t>) 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Phone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owner;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owner_id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Phone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1-55.-5..-.467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1-55.-5..-.712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1-55.-5..-.543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4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1-55.-5..-.988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5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1-55.-5..-.111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Concatenating 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CONCAT( string, string… )` - Join strings one after the other.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06287E"/>
                </a:solidFill>
                <a:latin typeface="Courier"/>
              </a:rPr>
              <a:t>CONCAT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4070A0"/>
                </a:solidFill>
                <a:latin typeface="Courier"/>
              </a:rPr>
              <a:t>'a'</a:t>
            </a:r>
            <a:r>
              <a:rPr>
                <a:latin typeface="Courier"/>
              </a:rPr>
              <a:t>,</a:t>
            </a:r>
            <a:r>
              <a:rPr>
                <a:solidFill>
                  <a:srgbClr val="4070A0"/>
                </a:solidFill>
                <a:latin typeface="Courier"/>
              </a:rPr>
              <a:t>'b'</a:t>
            </a:r>
            <a:r>
              <a:rPr>
                <a:latin typeface="Courier"/>
              </a:rPr>
              <a:t>), </a:t>
            </a:r>
            <a:r>
              <a:rPr>
                <a:solidFill>
                  <a:srgbClr val="06287E"/>
                </a:solidFill>
                <a:latin typeface="Courier"/>
              </a:rPr>
              <a:t>CONCAT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4070A0"/>
                </a:solidFill>
                <a:latin typeface="Courier"/>
              </a:rPr>
              <a:t>'James'</a:t>
            </a:r>
            <a:r>
              <a:rPr>
                <a:latin typeface="Courier"/>
              </a:rPr>
              <a:t>,</a:t>
            </a:r>
            <a:r>
              <a:rPr>
                <a:solidFill>
                  <a:srgbClr val="4070A0"/>
                </a:solidFill>
                <a:latin typeface="Courier"/>
              </a:rPr>
              <a:t>' '</a:t>
            </a:r>
            <a:r>
              <a:rPr>
                <a:latin typeface="Courier"/>
              </a:rPr>
              <a:t>,</a:t>
            </a:r>
            <a:r>
              <a:rPr>
                <a:solidFill>
                  <a:srgbClr val="4070A0"/>
                </a:solidFill>
                <a:latin typeface="Courier"/>
              </a:rPr>
              <a:t>'Reneau'</a:t>
            </a:r>
            <a:r>
              <a:rPr>
                <a:latin typeface="Courier"/>
              </a:rPr>
              <a:t>);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CONCAT(‘a’,‘b’)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CONCAT(‘James’,’ ‘,’Reneau’)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ab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James Reneau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Concatenate Operator - SQLite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expr1 || expr2</a:t>
            </a:r>
            <a:r>
              <a:rPr/>
              <a:t> - Concatenate expr2 to the end of expr1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'this'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666666"/>
                </a:solidFill>
                <a:latin typeface="Courier"/>
              </a:rPr>
              <a:t>||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 and '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666666"/>
                </a:solidFill>
                <a:latin typeface="Courier"/>
              </a:rPr>
              <a:t>||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'that'</a:t>
            </a:r>
            <a:r>
              <a:rPr>
                <a:latin typeface="Courier"/>
              </a:rPr>
              <a:t>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‘this’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’ and ’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this and that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Concatenate Operator - MSSQL Server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expr1 + expr2</a:t>
            </a:r>
            <a:r>
              <a:rPr/>
              <a:t> - The addition operator will perform concatenation if both expressions are strings.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'this'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666666"/>
                </a:solidFill>
                <a:latin typeface="Courier"/>
              </a:rPr>
              <a:t>+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 and '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666666"/>
                </a:solidFill>
                <a:latin typeface="Courier"/>
              </a:rPr>
              <a:t>+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'that'</a:t>
            </a:r>
            <a:r>
              <a:rPr>
                <a:latin typeface="Courier"/>
              </a:rPr>
              <a:t>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(No column name)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this and that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Concatenating Strings with A Delimiter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CONCAT_WS(delimiter, string, string...)</a:t>
            </a:r>
            <a:r>
              <a:rPr/>
              <a:t> - Concatenate strings with a delimiter between them.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CONCAT_WS(</a:t>
            </a:r>
            <a:r>
              <a:rPr>
                <a:solidFill>
                  <a:srgbClr val="4070A0"/>
                </a:solidFill>
                <a:latin typeface="Courier"/>
              </a:rPr>
              <a:t>','</a:t>
            </a:r>
            <a:r>
              <a:rPr>
                <a:latin typeface="Courier"/>
              </a:rPr>
              <a:t>,</a:t>
            </a:r>
            <a:r>
              <a:rPr>
                <a:solidFill>
                  <a:srgbClr val="4070A0"/>
                </a:solidFill>
                <a:latin typeface="Courier"/>
              </a:rPr>
              <a:t>'this'</a:t>
            </a:r>
            <a:r>
              <a:rPr>
                <a:latin typeface="Courier"/>
              </a:rPr>
              <a:t>,</a:t>
            </a:r>
            <a:r>
              <a:rPr>
                <a:solidFill>
                  <a:srgbClr val="4070A0"/>
                </a:solidFill>
                <a:latin typeface="Courier"/>
              </a:rPr>
              <a:t>'and'</a:t>
            </a:r>
            <a:r>
              <a:rPr>
                <a:latin typeface="Courier"/>
              </a:rPr>
              <a:t>,</a:t>
            </a:r>
            <a:r>
              <a:rPr>
                <a:solidFill>
                  <a:srgbClr val="4070A0"/>
                </a:solidFill>
                <a:latin typeface="Courier"/>
              </a:rPr>
              <a:t>'that'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Comma,</a:t>
            </a:r>
            <a:br/>
            <a:r>
              <a:rPr>
                <a:latin typeface="Courier"/>
              </a:rPr>
              <a:t>    CONCAT_WS(</a:t>
            </a:r>
            <a:r>
              <a:rPr>
                <a:solidFill>
                  <a:srgbClr val="4070A0"/>
                </a:solidFill>
                <a:latin typeface="Courier"/>
              </a:rPr>
              <a:t>', '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A070"/>
                </a:solidFill>
                <a:latin typeface="Courier"/>
              </a:rPr>
              <a:t>234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A070"/>
                </a:solidFill>
                <a:latin typeface="Courier"/>
              </a:rPr>
              <a:t>678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A070"/>
                </a:solidFill>
                <a:latin typeface="Courier"/>
              </a:rPr>
              <a:t>2356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A070"/>
                </a:solidFill>
                <a:latin typeface="Courier"/>
              </a:rPr>
              <a:t>8976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SpComma;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Comma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SpComma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this,and,that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234, 678, 2356, 8976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Changing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UPPER( string )</a:t>
            </a:r>
            <a:r>
              <a:rPr/>
              <a:t> - Change string to upper case.</a:t>
            </a:r>
          </a:p>
          <a:p>
            <a:pPr lvl="0"/>
            <a:r>
              <a:rPr>
                <a:latin typeface="Courier"/>
              </a:rPr>
              <a:t>LOWER( string )</a:t>
            </a:r>
            <a:r>
              <a:rPr/>
              <a:t> | Change string to lower case.</a:t>
            </a:r>
          </a:p>
          <a:p>
            <a:pPr lvl="0" indent="0">
              <a:buNone/>
            </a:pPr>
            <a:r>
              <a:rPr>
                <a:latin typeface="Courier"/>
              </a:rPr>
              <a:t>SELECT UPPER('HoW nOw'), LOWER('BrOwN CoW.');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UPPER(‘HoW nOw’)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LOWER(‘BrOwN CoW.’)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HOW NOW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brown cow.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Trimming White-space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LTRIM( string )</a:t>
            </a:r>
            <a:r>
              <a:rPr/>
              <a:t>, </a:t>
            </a:r>
            <a:r>
              <a:rPr>
                <a:latin typeface="Courier"/>
              </a:rPr>
              <a:t>RTRIM( string )</a:t>
            </a:r>
            <a:r>
              <a:rPr/>
              <a:t>, </a:t>
            </a:r>
            <a:r>
              <a:rPr>
                <a:latin typeface="Courier"/>
              </a:rPr>
              <a:t>TRIM( string )</a:t>
            </a:r>
            <a:r>
              <a:rPr/>
              <a:t> - Strip white space.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06287E"/>
                </a:solidFill>
                <a:latin typeface="Courier"/>
              </a:rPr>
              <a:t>LTRIM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4070A0"/>
                </a:solidFill>
                <a:latin typeface="Courier"/>
              </a:rPr>
              <a:t>'··word··'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LeftTrim, </a:t>
            </a:r>
            <a:r>
              <a:rPr>
                <a:solidFill>
                  <a:srgbClr val="06287E"/>
                </a:solidFill>
                <a:latin typeface="Courier"/>
              </a:rPr>
              <a:t>RTRIM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4070A0"/>
                </a:solidFill>
                <a:latin typeface="Courier"/>
              </a:rPr>
              <a:t>'··word··'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RightTrim, </a:t>
            </a:r>
            <a:r>
              <a:rPr>
                <a:solidFill>
                  <a:srgbClr val="06287E"/>
                </a:solidFill>
                <a:latin typeface="Courier"/>
              </a:rPr>
              <a:t>TRIM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4070A0"/>
                </a:solidFill>
                <a:latin typeface="Courier"/>
              </a:rPr>
              <a:t>'··word··'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BothTrim;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LeftTrim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RightTrim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BothTrim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word··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··word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word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String Length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LEN(expr)</a:t>
            </a:r>
            <a:r>
              <a:rPr/>
              <a:t> - Length of a string - MSSQL</a:t>
            </a:r>
          </a:p>
          <a:p>
            <a:pPr lvl="0"/>
            <a:r>
              <a:rPr>
                <a:latin typeface="Courier"/>
              </a:rPr>
              <a:t>LENGTH(expr)</a:t>
            </a:r>
            <a:r>
              <a:rPr/>
              <a:t> - Length of a string - MySQL and SQLite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06287E"/>
                </a:solidFill>
                <a:latin typeface="Courier"/>
              </a:rPr>
              <a:t>LENGTH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4070A0"/>
                </a:solidFill>
                <a:latin typeface="Courier"/>
              </a:rPr>
              <a:t>'Name'</a:t>
            </a:r>
            <a:r>
              <a:rPr>
                <a:latin typeface="Courier"/>
              </a:rPr>
              <a:t>), </a:t>
            </a:r>
            <a:r>
              <a:rPr>
                <a:solidFill>
                  <a:srgbClr val="06287E"/>
                </a:solidFill>
                <a:latin typeface="Courier"/>
              </a:rPr>
              <a:t>LENGTH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4070A0"/>
                </a:solidFill>
                <a:latin typeface="Courier"/>
              </a:rPr>
              <a:t>'abcdefghijklmnopqrstuvwxyz'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abcs;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LENGTH(‘Name’)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abcs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4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26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Getting a General Substring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SUBSTRING(expr, start, len)</a:t>
            </a:r>
            <a:r>
              <a:rPr/>
              <a:t> - Returns len characters from start position.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SUBSTRING(</a:t>
            </a:r>
            <a:r>
              <a:rPr>
                <a:solidFill>
                  <a:srgbClr val="4070A0"/>
                </a:solidFill>
                <a:latin typeface="Courier"/>
              </a:rPr>
              <a:t>'abcdefghijklmnopqrstuvwxyz'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A070"/>
                </a:solidFill>
                <a:latin typeface="Courier"/>
              </a:rPr>
              <a:t>12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A070"/>
                </a:solidFill>
                <a:latin typeface="Courier"/>
              </a:rPr>
              <a:t>5</a:t>
            </a:r>
            <a:r>
              <a:rPr>
                <a:latin typeface="Courier"/>
              </a:rPr>
              <a:t>)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Letter12;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Letter12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lmnop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ase" id="{C9921043-E6E9-4AF8-A1F3-C74159AB354A}" vid="{3A885E52-B674-4A31-8047-BC95A35CB0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142</Words>
  <Application>Microsoft Office PowerPoint</Application>
  <PresentationFormat>On-screen Show (16:9)</PresentationFormat>
  <Paragraphs>18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16 - SQL A Few String Functions</dc:title>
  <dc:creator>James M. Reneau Ph.D.</dc:creator>
  <cp:keywords>database, relational database, mysql, sqlite, mssql, sql server, normalization</cp:keywords>
  <dcterms:created xsi:type="dcterms:W3CDTF">2025-03-31T17:59:02Z</dcterms:created>
  <dcterms:modified xsi:type="dcterms:W3CDTF">2025-03-31T17:59:02Z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lock-headings">
    <vt:lpwstr>True</vt:lpwstr>
  </property>
  <property fmtid="{D5CDD505-2E9C-101B-9397-08002B2CF9AE}" pid="3" name="date">
    <vt:lpwstr>2025-03-22</vt:lpwstr>
  </property>
  <property fmtid="{D5CDD505-2E9C-101B-9397-08002B2CF9AE}" pid="4" name="subtitle">
    <vt:lpwstr>Introduction to Database Systems Modeling and Administration</vt:lpwstr>
  </property>
</Properties>
</file>