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43"/>
    <p:restoredTop autoAdjust="0" sz="94694"/>
  </p:normalViewPr>
  <p:slideViewPr>
    <p:cSldViewPr snapToGrid="0" snapToObjects="1">
      <p:cViewPr varScale="1">
        <p:scale>
          <a:sx d="100" n="137"/>
          <a:sy d="100" n="137"/>
        </p:scale>
        <p:origin x="144" y="288"/>
      </p:cViewPr>
      <p:guideLst>
        <p:guide orient="horz" pos="162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slide" Target="slides/slide11.xml" /><Relationship Id="rId14" Type="http://schemas.openxmlformats.org/officeDocument/2006/relationships/viewProps" Target="viewProps.xml" /><Relationship Id="rId13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16" Type="http://schemas.openxmlformats.org/officeDocument/2006/relationships/tableStyles" Target="tableStyles.xml" /><Relationship Id="rId15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2">
                    <a:lumMod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C56C-BA10-4529-B509-94C48D8B8FC4}" type="datetime1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DE856-C4A8-49F4-A2EE-51E1E635A565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6026F13-C5BE-ABC9-D36E-0B410FA78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B1594-1D3B-41DA-81E7-1E8F57637E9A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F07A2FF-A8FA-DED8-BCD3-4070D08BA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29"/>
            <a:ext cx="8229600" cy="33944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0C1D-B607-4B0A-8CE4-E910E30E8A28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accent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C744D-8A61-489C-ADF2-A4C14F7DF351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6F43349-6663-3A49-B88C-37BF494CD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DB4C5-6D1F-47D5-957E-979BCBC45E2B}" type="datetime1">
              <a:rPr lang="en-US" smtClean="0"/>
              <a:t>3/31/2025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1E98-07F7-4564-B3DF-C229531BDBED}" type="datetime1">
              <a:rPr lang="en-US" smtClean="0"/>
              <a:t>3/31/2025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EC55796F-F4D8-B6CF-04F9-0D903265A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E9A2-36D1-49E3-95F2-C9A36F7C6133}" type="datetime1">
              <a:rPr lang="en-US" smtClean="0"/>
              <a:t>3/31/2025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F1438BA-7CE3-725C-C4CA-20FA6D17F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189A2-8FD2-4973-85FC-23C84F97B995}" type="datetime1">
              <a:rPr lang="en-US" smtClean="0"/>
              <a:t>3/31/2025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3DD293-3F23-C2EC-3374-F317A7D7D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982176" cy="871538"/>
          </a:xfrm>
        </p:spPr>
        <p:txBody>
          <a:bodyPr anchor="b">
            <a:normAutofit/>
          </a:bodyPr>
          <a:lstStyle>
            <a:lvl1pPr algn="l">
              <a:defRPr sz="2400"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3138" y="204788"/>
            <a:ext cx="4163661" cy="438983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982176" cy="3518297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8261-E159-4780-9676-42641153FACE}" type="datetime1">
              <a:rPr lang="en-US" smtClean="0"/>
              <a:t>3/31/2025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D3C5AEC-C428-0E91-A472-9B540E507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33D3-E427-40D6-A1A3-F07C854DFF2B}" type="datetime1">
              <a:rPr lang="en-US" smtClean="0"/>
              <a:t>3/31/2025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94E6E9A-915E-4B4A-E2AD-F55FFED09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gradFill flip="none" rotWithShape="1">
          <a:gsLst>
            <a:gs pos="12000">
              <a:schemeClr val="bg1">
                <a:lumMod val="75000"/>
              </a:schemeClr>
            </a:gs>
            <a:gs pos="0">
              <a:schemeClr val="bg1">
                <a:lumMod val="50000"/>
              </a:schemeClr>
            </a:gs>
            <a:gs pos="90000">
              <a:schemeClr val="bg1">
                <a:lumMod val="9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dirty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dirty="0" lang="en-US"/>
              <a:t>Click to edit Master text styles</a:t>
            </a:r>
          </a:p>
          <a:p>
            <a:pPr lvl="1"/>
            <a:r>
              <a:rPr dirty="0" lang="en-US"/>
              <a:t>Second level</a:t>
            </a:r>
          </a:p>
          <a:p>
            <a:pPr lvl="2"/>
            <a:r>
              <a:rPr dirty="0" lang="en-US"/>
              <a:t>Third level</a:t>
            </a:r>
          </a:p>
          <a:p>
            <a:pPr lvl="3"/>
            <a:r>
              <a:rPr dirty="0" lang="en-US"/>
              <a:t>Fourth level</a:t>
            </a:r>
          </a:p>
          <a:p>
            <a:pPr lvl="4"/>
            <a:r>
              <a:rPr dirty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4BF13-0037-4229-AB06-CD8AF0340F35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F93CF5B-E354-17E9-F9D5-D0263F37628A}"/>
              </a:ext>
            </a:extLst>
          </p:cNvPr>
          <p:cNvSpPr>
            <a:spLocks noGrp="1"/>
          </p:cNvSpPr>
          <p:nvPr>
            <p:ph idx="3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hdr="0" sldNum="0"/>
  <p:txStyles>
    <p:titleStyle>
      <a:lvl1pPr algn="ctr" defTabSz="342900" eaLnBrk="1" hangingPunct="1" latinLnBrk="0" rtl="0">
        <a:spcBef>
          <a:spcPct val="0"/>
        </a:spcBef>
        <a:buNone/>
        <a:defRPr kern="1200" sz="3300">
          <a:solidFill>
            <a:schemeClr val="accent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algn="l" defTabSz="342900" eaLnBrk="1" hangingPunct="1" indent="-342900" latinLnBrk="0" marL="3429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indent="-342900" latinLnBrk="0" marL="685800" rtl="0">
        <a:spcBef>
          <a:spcPct val="20000"/>
        </a:spcBef>
        <a:buFont typeface="Arial"/>
        <a:buChar char="–"/>
        <a:defRPr kern="1200" sz="210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indent="-342900" latinLnBrk="0" marL="1028700" rtl="0">
        <a:spcBef>
          <a:spcPct val="20000"/>
        </a:spcBef>
        <a:buFont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indent="-342900" latinLnBrk="0" marL="1371600" rtl="0">
        <a:spcBef>
          <a:spcPct val="20000"/>
        </a:spcBef>
        <a:buFont typeface="Arial"/>
        <a:buChar char="–"/>
        <a:defRPr kern="1200" sz="150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indent="-342900" latinLnBrk="0" marL="1714500" rtl="0">
        <a:spcBef>
          <a:spcPct val="20000"/>
        </a:spcBef>
        <a:buFont typeface="Arial"/>
        <a:buChar char="»"/>
        <a:defRPr kern="1200" sz="150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indent="-342900" latinLnBrk="0" marL="20574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indent="-342900" latinLnBrk="0" marL="24003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indent="-342900" latinLnBrk="0" marL="27432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indent="-342900" latinLnBrk="0" marL="30861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342900" eaLnBrk="1" hangingPunct="1" latinLnBrk="0" marL="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latinLnBrk="0" marL="3429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latinLnBrk="0" marL="6858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latinLnBrk="0" marL="10287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latinLnBrk="0" marL="13716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latinLnBrk="0" marL="17145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latinLnBrk="0" marL="20574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latinLnBrk="0" marL="24003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latinLnBrk="0" marL="27432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1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6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7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8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9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pPr lvl="0" indent="0" marL="0">
              <a:buNone/>
            </a:pPr>
            <a:r>
              <a:rPr/>
              <a:t>Chapter 16 - SQL A Few String Functions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1371600" y="2914650"/>
            <a:ext cx="6400800" cy="1314450"/>
          </a:xfrm>
        </p:spPr>
        <p:txBody>
          <a:bodyPr/>
          <a:lstStyle/>
          <a:p>
            <a:pPr lvl="0" indent="0" marL="0">
              <a:buNone/>
            </a:pPr>
            <a:r>
              <a:rPr/>
              <a:t>Introduction to Database Systems Modeling and Administration</a:t>
            </a:r>
            <a:br/>
            <a:br/>
            <a:r>
              <a:rPr/>
              <a:t>James M. Reneau Ph.D.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2025-03-22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Right or Left - MySQL, MariaDB, and MSSQL Server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/>
            <a:r>
              <a:rPr>
                <a:latin typeface="Courier"/>
              </a:rPr>
              <a:t>RIGHT(expr, length)</a:t>
            </a:r>
            <a:r>
              <a:rPr/>
              <a:t> - </a:t>
            </a:r>
            <a:r>
              <a:rPr>
                <a:latin typeface="Courier"/>
              </a:rPr>
              <a:t>LEFT(expr, length)</a:t>
            </a:r>
            <a:r>
              <a:rPr/>
              <a:t> - Return characters from R or L end.</a:t>
            </a:r>
          </a:p>
          <a:p>
            <a:pPr lvl="0" indent="0">
              <a:buNone/>
            </a:pPr>
            <a:r>
              <a:rPr b="1">
                <a:solidFill>
                  <a:srgbClr val="007020"/>
                </a:solidFill>
                <a:latin typeface="Courier"/>
              </a:rPr>
              <a:t>SELECT</a:t>
            </a:r>
            <a:r>
              <a:rPr>
                <a:latin typeface="Courier"/>
              </a:rPr>
              <a:t> owner_id, </a:t>
            </a:r>
            <a:r>
              <a:rPr>
                <a:solidFill>
                  <a:srgbClr val="06287E"/>
                </a:solidFill>
                <a:latin typeface="Courier"/>
              </a:rPr>
              <a:t>CONCAT</a:t>
            </a:r>
            <a:r>
              <a:rPr>
                <a:latin typeface="Courier"/>
              </a:rPr>
              <a:t>( </a:t>
            </a:r>
            <a:r>
              <a:rPr b="1">
                <a:solidFill>
                  <a:srgbClr val="007020"/>
                </a:solidFill>
                <a:latin typeface="Courier"/>
              </a:rPr>
              <a:t>LEFT</a:t>
            </a:r>
            <a:r>
              <a:rPr>
                <a:latin typeface="Courier"/>
              </a:rPr>
              <a:t>(first_name,</a:t>
            </a:r>
            <a:r>
              <a:rPr>
                <a:solidFill>
                  <a:srgbClr val="40A070"/>
                </a:solidFill>
                <a:latin typeface="Courier"/>
              </a:rPr>
              <a:t>1</a:t>
            </a:r>
            <a:r>
              <a:rPr>
                <a:latin typeface="Courier"/>
              </a:rPr>
              <a:t>), </a:t>
            </a:r>
            <a:r>
              <a:rPr b="1">
                <a:solidFill>
                  <a:srgbClr val="007020"/>
                </a:solidFill>
                <a:latin typeface="Courier"/>
              </a:rPr>
              <a:t>LEFT</a:t>
            </a:r>
            <a:r>
              <a:rPr>
                <a:latin typeface="Courier"/>
              </a:rPr>
              <a:t>(last_name,</a:t>
            </a:r>
            <a:r>
              <a:rPr>
                <a:solidFill>
                  <a:srgbClr val="40A070"/>
                </a:solidFill>
                <a:latin typeface="Courier"/>
              </a:rPr>
              <a:t>1</a:t>
            </a:r>
            <a:r>
              <a:rPr>
                <a:latin typeface="Courier"/>
              </a:rPr>
              <a:t>) ) </a:t>
            </a:r>
            <a:r>
              <a:rPr b="1">
                <a:solidFill>
                  <a:srgbClr val="007020"/>
                </a:solidFill>
                <a:latin typeface="Courier"/>
              </a:rPr>
              <a:t>AS</a:t>
            </a:r>
            <a:r>
              <a:rPr>
                <a:latin typeface="Courier"/>
              </a:rPr>
              <a:t> Initials </a:t>
            </a:r>
            <a:r>
              <a:rPr b="1">
                <a:solidFill>
                  <a:srgbClr val="007020"/>
                </a:solidFill>
                <a:latin typeface="Courier"/>
              </a:rPr>
              <a:t>FROM</a:t>
            </a:r>
            <a:r>
              <a:rPr>
                <a:latin typeface="Courier"/>
              </a:rPr>
              <a:t> owner;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648200" y="1193800"/>
          <a:ext cx="4038600" cy="3390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</a:tblGrid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owner_id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Initials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AS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HR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SG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4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LL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5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JC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Right or Left - SQLite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/>
            <a:r>
              <a:rPr>
                <a:latin typeface="Courier"/>
              </a:rPr>
              <a:t>SUBSTR(expr, -len)</a:t>
            </a:r>
            <a:r>
              <a:rPr/>
              <a:t> - Negative length for right.</a:t>
            </a:r>
          </a:p>
          <a:p>
            <a:pPr lvl="0"/>
            <a:r>
              <a:rPr>
                <a:latin typeface="Courier"/>
              </a:rPr>
              <a:t>SUBSTR(expr, 1, len)</a:t>
            </a:r>
            <a:r>
              <a:rPr/>
              <a:t> - For left side.</a:t>
            </a:r>
          </a:p>
          <a:p>
            <a:pPr lvl="0" indent="0">
              <a:buNone/>
            </a:pPr>
            <a:r>
              <a:rPr b="1">
                <a:solidFill>
                  <a:srgbClr val="007020"/>
                </a:solidFill>
                <a:latin typeface="Courier"/>
              </a:rPr>
              <a:t>SELECT</a:t>
            </a:r>
            <a:r>
              <a:rPr>
                <a:latin typeface="Courier"/>
              </a:rPr>
              <a:t> owner_id, </a:t>
            </a:r>
            <a:r>
              <a:rPr>
                <a:solidFill>
                  <a:srgbClr val="06287E"/>
                </a:solidFill>
                <a:latin typeface="Courier"/>
              </a:rPr>
              <a:t>CONCAT</a:t>
            </a:r>
            <a:r>
              <a:rPr>
                <a:latin typeface="Courier"/>
              </a:rPr>
              <a:t>(</a:t>
            </a:r>
            <a:r>
              <a:rPr>
                <a:solidFill>
                  <a:srgbClr val="06287E"/>
                </a:solidFill>
                <a:latin typeface="Courier"/>
              </a:rPr>
              <a:t>SUBSTR</a:t>
            </a:r>
            <a:r>
              <a:rPr>
                <a:latin typeface="Courier"/>
              </a:rPr>
              <a:t>(phone, </a:t>
            </a:r>
            <a:r>
              <a:rPr>
                <a:solidFill>
                  <a:srgbClr val="40A070"/>
                </a:solidFill>
                <a:latin typeface="Courier"/>
              </a:rPr>
              <a:t>1</a:t>
            </a:r>
            <a:r>
              <a:rPr>
                <a:latin typeface="Courier"/>
              </a:rPr>
              <a:t>, </a:t>
            </a:r>
            <a:r>
              <a:rPr>
                <a:solidFill>
                  <a:srgbClr val="40A070"/>
                </a:solidFill>
                <a:latin typeface="Courier"/>
              </a:rPr>
              <a:t>4</a:t>
            </a:r>
            <a:r>
              <a:rPr>
                <a:latin typeface="Courier"/>
              </a:rPr>
              <a:t>),</a:t>
            </a:r>
            <a:r>
              <a:rPr>
                <a:solidFill>
                  <a:srgbClr val="4070A0"/>
                </a:solidFill>
                <a:latin typeface="Courier"/>
              </a:rPr>
              <a:t>'.-'</a:t>
            </a:r>
            <a:r>
              <a:rPr>
                <a:latin typeface="Courier"/>
              </a:rPr>
              <a:t>,</a:t>
            </a:r>
            <a:r>
              <a:rPr>
                <a:solidFill>
                  <a:srgbClr val="06287E"/>
                </a:solidFill>
                <a:latin typeface="Courier"/>
              </a:rPr>
              <a:t>SUBSTR</a:t>
            </a:r>
            <a:r>
              <a:rPr>
                <a:latin typeface="Courier"/>
              </a:rPr>
              <a:t>(phone,</a:t>
            </a:r>
            <a:r>
              <a:rPr>
                <a:solidFill>
                  <a:srgbClr val="40A070"/>
                </a:solidFill>
                <a:latin typeface="Courier"/>
              </a:rPr>
              <a:t>7</a:t>
            </a:r>
            <a:r>
              <a:rPr>
                <a:latin typeface="Courier"/>
              </a:rPr>
              <a:t>,</a:t>
            </a:r>
            <a:r>
              <a:rPr>
                <a:solidFill>
                  <a:srgbClr val="40A070"/>
                </a:solidFill>
                <a:latin typeface="Courier"/>
              </a:rPr>
              <a:t>1</a:t>
            </a:r>
            <a:r>
              <a:rPr>
                <a:latin typeface="Courier"/>
              </a:rPr>
              <a:t>),</a:t>
            </a:r>
            <a:r>
              <a:rPr>
                <a:solidFill>
                  <a:srgbClr val="4070A0"/>
                </a:solidFill>
                <a:latin typeface="Courier"/>
              </a:rPr>
              <a:t>'..-.'</a:t>
            </a:r>
            <a:r>
              <a:rPr>
                <a:latin typeface="Courier"/>
              </a:rPr>
              <a:t>, </a:t>
            </a:r>
            <a:r>
              <a:rPr>
                <a:solidFill>
                  <a:srgbClr val="06287E"/>
                </a:solidFill>
                <a:latin typeface="Courier"/>
              </a:rPr>
              <a:t>SUBSTR</a:t>
            </a:r>
            <a:r>
              <a:rPr>
                <a:latin typeface="Courier"/>
              </a:rPr>
              <a:t>(phone, </a:t>
            </a:r>
            <a:r>
              <a:rPr>
                <a:solidFill>
                  <a:srgbClr val="666666"/>
                </a:solidFill>
                <a:latin typeface="Courier"/>
              </a:rPr>
              <a:t>-</a:t>
            </a:r>
            <a:r>
              <a:rPr>
                <a:solidFill>
                  <a:srgbClr val="40A070"/>
                </a:solidFill>
                <a:latin typeface="Courier"/>
              </a:rPr>
              <a:t>3</a:t>
            </a:r>
            <a:r>
              <a:rPr>
                <a:latin typeface="Courier"/>
              </a:rPr>
              <a:t>) ) </a:t>
            </a:r>
            <a:r>
              <a:rPr b="1">
                <a:solidFill>
                  <a:srgbClr val="007020"/>
                </a:solidFill>
                <a:latin typeface="Courier"/>
              </a:rPr>
              <a:t>AS</a:t>
            </a:r>
            <a:r>
              <a:rPr>
                <a:latin typeface="Courier"/>
              </a:rPr>
              <a:t> Phone </a:t>
            </a:r>
            <a:r>
              <a:rPr b="1">
                <a:solidFill>
                  <a:srgbClr val="007020"/>
                </a:solidFill>
                <a:latin typeface="Courier"/>
              </a:rPr>
              <a:t>FROM</a:t>
            </a:r>
            <a:r>
              <a:rPr>
                <a:latin typeface="Courier"/>
              </a:rPr>
              <a:t> owner;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648200" y="1193800"/>
          <a:ext cx="4038600" cy="3390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</a:tblGrid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owner_id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Phone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1-55.-5..-.467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1-55.-5..-.712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1-55.-5..-.543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4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1-55.-5..-.988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5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1-55.-5..-.111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Concatenating Strings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/>
            <a:r>
              <a:rPr/>
              <a:t>CONCAT( string, string… )` - Join strings one after the other.</a:t>
            </a:r>
          </a:p>
          <a:p>
            <a:pPr lvl="0" indent="0">
              <a:buNone/>
            </a:pPr>
            <a:r>
              <a:rPr b="1">
                <a:solidFill>
                  <a:srgbClr val="007020"/>
                </a:solidFill>
                <a:latin typeface="Courier"/>
              </a:rPr>
              <a:t>SELECT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06287E"/>
                </a:solidFill>
                <a:latin typeface="Courier"/>
              </a:rPr>
              <a:t>CONCAT</a:t>
            </a:r>
            <a:r>
              <a:rPr>
                <a:latin typeface="Courier"/>
              </a:rPr>
              <a:t>(</a:t>
            </a:r>
            <a:r>
              <a:rPr>
                <a:solidFill>
                  <a:srgbClr val="4070A0"/>
                </a:solidFill>
                <a:latin typeface="Courier"/>
              </a:rPr>
              <a:t>'a'</a:t>
            </a:r>
            <a:r>
              <a:rPr>
                <a:latin typeface="Courier"/>
              </a:rPr>
              <a:t>,</a:t>
            </a:r>
            <a:r>
              <a:rPr>
                <a:solidFill>
                  <a:srgbClr val="4070A0"/>
                </a:solidFill>
                <a:latin typeface="Courier"/>
              </a:rPr>
              <a:t>'b'</a:t>
            </a:r>
            <a:r>
              <a:rPr>
                <a:latin typeface="Courier"/>
              </a:rPr>
              <a:t>), </a:t>
            </a:r>
            <a:r>
              <a:rPr>
                <a:solidFill>
                  <a:srgbClr val="06287E"/>
                </a:solidFill>
                <a:latin typeface="Courier"/>
              </a:rPr>
              <a:t>CONCAT</a:t>
            </a:r>
            <a:r>
              <a:rPr>
                <a:latin typeface="Courier"/>
              </a:rPr>
              <a:t>(</a:t>
            </a:r>
            <a:r>
              <a:rPr>
                <a:solidFill>
                  <a:srgbClr val="4070A0"/>
                </a:solidFill>
                <a:latin typeface="Courier"/>
              </a:rPr>
              <a:t>'James'</a:t>
            </a:r>
            <a:r>
              <a:rPr>
                <a:latin typeface="Courier"/>
              </a:rPr>
              <a:t>,</a:t>
            </a:r>
            <a:r>
              <a:rPr>
                <a:solidFill>
                  <a:srgbClr val="4070A0"/>
                </a:solidFill>
                <a:latin typeface="Courier"/>
              </a:rPr>
              <a:t>' '</a:t>
            </a:r>
            <a:r>
              <a:rPr>
                <a:latin typeface="Courier"/>
              </a:rPr>
              <a:t>,</a:t>
            </a:r>
            <a:r>
              <a:rPr>
                <a:solidFill>
                  <a:srgbClr val="4070A0"/>
                </a:solidFill>
                <a:latin typeface="Courier"/>
              </a:rPr>
              <a:t>'Reneau'</a:t>
            </a:r>
            <a:r>
              <a:rPr>
                <a:latin typeface="Courier"/>
              </a:rPr>
              <a:t>);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648200" y="1193800"/>
          <a:ext cx="4038600" cy="3390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</a:tblGrid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CONCAT(‘a’,‘b’)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CONCAT(‘James’,’ ‘,’Reneau’)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ab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James Reneau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Concatenate Operator - SQLite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/>
            <a:r>
              <a:rPr>
                <a:latin typeface="Courier"/>
              </a:rPr>
              <a:t>expr1 || expr2</a:t>
            </a:r>
            <a:r>
              <a:rPr/>
              <a:t> - Concatenate expr2 to the end of expr1</a:t>
            </a:r>
          </a:p>
          <a:p>
            <a:pPr lvl="0" indent="0">
              <a:buNone/>
            </a:pPr>
            <a:r>
              <a:rPr b="1">
                <a:solidFill>
                  <a:srgbClr val="007020"/>
                </a:solidFill>
                <a:latin typeface="Courier"/>
              </a:rPr>
              <a:t>SELECT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4070A0"/>
                </a:solidFill>
                <a:latin typeface="Courier"/>
              </a:rPr>
              <a:t>'this'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666666"/>
                </a:solidFill>
                <a:latin typeface="Courier"/>
              </a:rPr>
              <a:t>||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4070A0"/>
                </a:solidFill>
                <a:latin typeface="Courier"/>
              </a:rPr>
              <a:t>' and '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666666"/>
                </a:solidFill>
                <a:latin typeface="Courier"/>
              </a:rPr>
              <a:t>||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4070A0"/>
                </a:solidFill>
                <a:latin typeface="Courier"/>
              </a:rPr>
              <a:t>'that'</a:t>
            </a:r>
            <a:r>
              <a:rPr>
                <a:latin typeface="Courier"/>
              </a:rPr>
              <a:t>;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648200" y="1193800"/>
          <a:ext cx="4038600" cy="3390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/>
                <a:gridCol w="1346200"/>
                <a:gridCol w="1346200"/>
              </a:tblGrid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‘this’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’ and ’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this and that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</a:tc>
              </a:tr>
            </a:tbl>
          </a:graphicData>
        </a:graphic>
      </p:graphicFrame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Concatenate Operator - MSSQL Server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/>
            <a:r>
              <a:rPr>
                <a:latin typeface="Courier"/>
              </a:rPr>
              <a:t>expr1 + expr2</a:t>
            </a:r>
            <a:r>
              <a:rPr/>
              <a:t> - The addition operator will perform concatenation if both expressions are strings.</a:t>
            </a:r>
          </a:p>
          <a:p>
            <a:pPr lvl="0" indent="0">
              <a:buNone/>
            </a:pPr>
            <a:r>
              <a:rPr b="1">
                <a:solidFill>
                  <a:srgbClr val="007020"/>
                </a:solidFill>
                <a:latin typeface="Courier"/>
              </a:rPr>
              <a:t>SELECT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4070A0"/>
                </a:solidFill>
                <a:latin typeface="Courier"/>
              </a:rPr>
              <a:t>'this'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666666"/>
                </a:solidFill>
                <a:latin typeface="Courier"/>
              </a:rPr>
              <a:t>+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4070A0"/>
                </a:solidFill>
                <a:latin typeface="Courier"/>
              </a:rPr>
              <a:t>' and '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666666"/>
                </a:solidFill>
                <a:latin typeface="Courier"/>
              </a:rPr>
              <a:t>+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4070A0"/>
                </a:solidFill>
                <a:latin typeface="Courier"/>
              </a:rPr>
              <a:t>'that'</a:t>
            </a:r>
            <a:r>
              <a:rPr>
                <a:latin typeface="Courier"/>
              </a:rPr>
              <a:t>;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648200" y="1193800"/>
          <a:ext cx="4038600" cy="3390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</a:tblGrid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(No column name)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this and that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Concatenating Strings with A Delimiter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/>
            <a:r>
              <a:rPr>
                <a:latin typeface="Courier"/>
              </a:rPr>
              <a:t>CONCAT_WS(delimiter, string, string...)</a:t>
            </a:r>
            <a:r>
              <a:rPr/>
              <a:t> - Concatenate strings with a delimiter between them.</a:t>
            </a:r>
          </a:p>
          <a:p>
            <a:pPr lvl="0" indent="0">
              <a:buNone/>
            </a:pPr>
            <a:r>
              <a:rPr b="1">
                <a:solidFill>
                  <a:srgbClr val="007020"/>
                </a:solidFill>
                <a:latin typeface="Courier"/>
              </a:rPr>
              <a:t>SELECT</a:t>
            </a:r>
            <a:r>
              <a:rPr>
                <a:latin typeface="Courier"/>
              </a:rPr>
              <a:t> CONCAT_WS(</a:t>
            </a:r>
            <a:r>
              <a:rPr>
                <a:solidFill>
                  <a:srgbClr val="4070A0"/>
                </a:solidFill>
                <a:latin typeface="Courier"/>
              </a:rPr>
              <a:t>','</a:t>
            </a:r>
            <a:r>
              <a:rPr>
                <a:latin typeface="Courier"/>
              </a:rPr>
              <a:t>,</a:t>
            </a:r>
            <a:r>
              <a:rPr>
                <a:solidFill>
                  <a:srgbClr val="4070A0"/>
                </a:solidFill>
                <a:latin typeface="Courier"/>
              </a:rPr>
              <a:t>'this'</a:t>
            </a:r>
            <a:r>
              <a:rPr>
                <a:latin typeface="Courier"/>
              </a:rPr>
              <a:t>,</a:t>
            </a:r>
            <a:r>
              <a:rPr>
                <a:solidFill>
                  <a:srgbClr val="4070A0"/>
                </a:solidFill>
                <a:latin typeface="Courier"/>
              </a:rPr>
              <a:t>'and'</a:t>
            </a:r>
            <a:r>
              <a:rPr>
                <a:latin typeface="Courier"/>
              </a:rPr>
              <a:t>,</a:t>
            </a:r>
            <a:r>
              <a:rPr>
                <a:solidFill>
                  <a:srgbClr val="4070A0"/>
                </a:solidFill>
                <a:latin typeface="Courier"/>
              </a:rPr>
              <a:t>'that'</a:t>
            </a:r>
            <a:r>
              <a:rPr>
                <a:latin typeface="Courier"/>
              </a:rPr>
              <a:t>) </a:t>
            </a:r>
            <a:r>
              <a:rPr b="1">
                <a:solidFill>
                  <a:srgbClr val="007020"/>
                </a:solidFill>
                <a:latin typeface="Courier"/>
              </a:rPr>
              <a:t>AS</a:t>
            </a:r>
            <a:r>
              <a:rPr>
                <a:latin typeface="Courier"/>
              </a:rPr>
              <a:t> Comma,</a:t>
            </a:r>
            <a:br/>
            <a:r>
              <a:rPr>
                <a:latin typeface="Courier"/>
              </a:rPr>
              <a:t>    CONCAT_WS(</a:t>
            </a:r>
            <a:r>
              <a:rPr>
                <a:solidFill>
                  <a:srgbClr val="4070A0"/>
                </a:solidFill>
                <a:latin typeface="Courier"/>
              </a:rPr>
              <a:t>', '</a:t>
            </a:r>
            <a:r>
              <a:rPr>
                <a:latin typeface="Courier"/>
              </a:rPr>
              <a:t>, </a:t>
            </a:r>
            <a:r>
              <a:rPr>
                <a:solidFill>
                  <a:srgbClr val="40A070"/>
                </a:solidFill>
                <a:latin typeface="Courier"/>
              </a:rPr>
              <a:t>234</a:t>
            </a:r>
            <a:r>
              <a:rPr>
                <a:latin typeface="Courier"/>
              </a:rPr>
              <a:t>, </a:t>
            </a:r>
            <a:r>
              <a:rPr>
                <a:solidFill>
                  <a:srgbClr val="40A070"/>
                </a:solidFill>
                <a:latin typeface="Courier"/>
              </a:rPr>
              <a:t>678</a:t>
            </a:r>
            <a:r>
              <a:rPr>
                <a:latin typeface="Courier"/>
              </a:rPr>
              <a:t>, </a:t>
            </a:r>
            <a:r>
              <a:rPr>
                <a:solidFill>
                  <a:srgbClr val="40A070"/>
                </a:solidFill>
                <a:latin typeface="Courier"/>
              </a:rPr>
              <a:t>2356</a:t>
            </a:r>
            <a:r>
              <a:rPr>
                <a:latin typeface="Courier"/>
              </a:rPr>
              <a:t>, </a:t>
            </a:r>
            <a:r>
              <a:rPr>
                <a:solidFill>
                  <a:srgbClr val="40A070"/>
                </a:solidFill>
                <a:latin typeface="Courier"/>
              </a:rPr>
              <a:t>8976</a:t>
            </a:r>
            <a:r>
              <a:rPr>
                <a:latin typeface="Courier"/>
              </a:rPr>
              <a:t>) </a:t>
            </a:r>
            <a:r>
              <a:rPr b="1">
                <a:solidFill>
                  <a:srgbClr val="007020"/>
                </a:solidFill>
                <a:latin typeface="Courier"/>
              </a:rPr>
              <a:t>AS</a:t>
            </a:r>
            <a:r>
              <a:rPr>
                <a:latin typeface="Courier"/>
              </a:rPr>
              <a:t> SpComma;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648200" y="1193800"/>
          <a:ext cx="4038600" cy="3390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</a:tblGrid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Comma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SpComma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this,and,that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234, 678, 2356, 8976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Changing 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/>
            <a:r>
              <a:rPr>
                <a:latin typeface="Courier"/>
              </a:rPr>
              <a:t>UPPER( string )</a:t>
            </a:r>
            <a:r>
              <a:rPr/>
              <a:t> - Change string to upper case.</a:t>
            </a:r>
          </a:p>
          <a:p>
            <a:pPr lvl="0"/>
            <a:r>
              <a:rPr>
                <a:latin typeface="Courier"/>
              </a:rPr>
              <a:t>LOWER( string )</a:t>
            </a:r>
            <a:r>
              <a:rPr/>
              <a:t> | Change string to lower case.</a:t>
            </a:r>
          </a:p>
          <a:p>
            <a:pPr lvl="0" indent="0">
              <a:buNone/>
            </a:pPr>
            <a:r>
              <a:rPr>
                <a:latin typeface="Courier"/>
              </a:rPr>
              <a:t>SELECT UPPER('HoW nOw'), LOWER('BrOwN CoW.');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648200" y="1193800"/>
          <a:ext cx="4038600" cy="3390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</a:tblGrid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UPPER(‘HoW nOw’)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LOWER(‘BrOwN CoW.’)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HOW NOW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brown cow.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Trimming White-space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/>
            <a:r>
              <a:rPr>
                <a:latin typeface="Courier"/>
              </a:rPr>
              <a:t>LTRIM( string )</a:t>
            </a:r>
            <a:r>
              <a:rPr/>
              <a:t>, </a:t>
            </a:r>
            <a:r>
              <a:rPr>
                <a:latin typeface="Courier"/>
              </a:rPr>
              <a:t>RTRIM( string )</a:t>
            </a:r>
            <a:r>
              <a:rPr/>
              <a:t>, </a:t>
            </a:r>
            <a:r>
              <a:rPr>
                <a:latin typeface="Courier"/>
              </a:rPr>
              <a:t>TRIM( string )</a:t>
            </a:r>
            <a:r>
              <a:rPr/>
              <a:t> - Strip white space.</a:t>
            </a:r>
          </a:p>
          <a:p>
            <a:pPr lvl="0" indent="0">
              <a:buNone/>
            </a:pPr>
            <a:r>
              <a:rPr b="1">
                <a:solidFill>
                  <a:srgbClr val="007020"/>
                </a:solidFill>
                <a:latin typeface="Courier"/>
              </a:rPr>
              <a:t>SELECT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06287E"/>
                </a:solidFill>
                <a:latin typeface="Courier"/>
              </a:rPr>
              <a:t>LTRIM</a:t>
            </a:r>
            <a:r>
              <a:rPr>
                <a:latin typeface="Courier"/>
              </a:rPr>
              <a:t>(</a:t>
            </a:r>
            <a:r>
              <a:rPr>
                <a:solidFill>
                  <a:srgbClr val="4070A0"/>
                </a:solidFill>
                <a:latin typeface="Courier"/>
              </a:rPr>
              <a:t>'··word··'</a:t>
            </a:r>
            <a:r>
              <a:rPr>
                <a:latin typeface="Courier"/>
              </a:rPr>
              <a:t>) </a:t>
            </a:r>
            <a:r>
              <a:rPr b="1">
                <a:solidFill>
                  <a:srgbClr val="007020"/>
                </a:solidFill>
                <a:latin typeface="Courier"/>
              </a:rPr>
              <a:t>AS</a:t>
            </a:r>
            <a:r>
              <a:rPr>
                <a:latin typeface="Courier"/>
              </a:rPr>
              <a:t> LeftTrim, </a:t>
            </a:r>
            <a:r>
              <a:rPr>
                <a:solidFill>
                  <a:srgbClr val="06287E"/>
                </a:solidFill>
                <a:latin typeface="Courier"/>
              </a:rPr>
              <a:t>RTRIM</a:t>
            </a:r>
            <a:r>
              <a:rPr>
                <a:latin typeface="Courier"/>
              </a:rPr>
              <a:t>(</a:t>
            </a:r>
            <a:r>
              <a:rPr>
                <a:solidFill>
                  <a:srgbClr val="4070A0"/>
                </a:solidFill>
                <a:latin typeface="Courier"/>
              </a:rPr>
              <a:t>'··word··'</a:t>
            </a:r>
            <a:r>
              <a:rPr>
                <a:latin typeface="Courier"/>
              </a:rPr>
              <a:t>) </a:t>
            </a:r>
            <a:r>
              <a:rPr b="1">
                <a:solidFill>
                  <a:srgbClr val="007020"/>
                </a:solidFill>
                <a:latin typeface="Courier"/>
              </a:rPr>
              <a:t>AS</a:t>
            </a:r>
            <a:r>
              <a:rPr>
                <a:latin typeface="Courier"/>
              </a:rPr>
              <a:t> RightTrim, </a:t>
            </a:r>
            <a:r>
              <a:rPr>
                <a:solidFill>
                  <a:srgbClr val="06287E"/>
                </a:solidFill>
                <a:latin typeface="Courier"/>
              </a:rPr>
              <a:t>TRIM</a:t>
            </a:r>
            <a:r>
              <a:rPr>
                <a:latin typeface="Courier"/>
              </a:rPr>
              <a:t>(</a:t>
            </a:r>
            <a:r>
              <a:rPr>
                <a:solidFill>
                  <a:srgbClr val="4070A0"/>
                </a:solidFill>
                <a:latin typeface="Courier"/>
              </a:rPr>
              <a:t>'··word··'</a:t>
            </a:r>
            <a:r>
              <a:rPr>
                <a:latin typeface="Courier"/>
              </a:rPr>
              <a:t>) </a:t>
            </a:r>
            <a:r>
              <a:rPr b="1">
                <a:solidFill>
                  <a:srgbClr val="007020"/>
                </a:solidFill>
                <a:latin typeface="Courier"/>
              </a:rPr>
              <a:t>AS</a:t>
            </a:r>
            <a:r>
              <a:rPr>
                <a:latin typeface="Courier"/>
              </a:rPr>
              <a:t> BothTrim;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648200" y="1193800"/>
          <a:ext cx="4038600" cy="3390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/>
                <a:gridCol w="1346200"/>
                <a:gridCol w="1346200"/>
              </a:tblGrid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LeftTrim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RightTrim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BothTrim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word··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··word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word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String Length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/>
            <a:r>
              <a:rPr>
                <a:latin typeface="Courier"/>
              </a:rPr>
              <a:t>LEN(expr)</a:t>
            </a:r>
            <a:r>
              <a:rPr/>
              <a:t> - Length of a string - MSSQL</a:t>
            </a:r>
          </a:p>
          <a:p>
            <a:pPr lvl="0"/>
            <a:r>
              <a:rPr>
                <a:latin typeface="Courier"/>
              </a:rPr>
              <a:t>LENGTH(expr)</a:t>
            </a:r>
            <a:r>
              <a:rPr/>
              <a:t> - Length of a string - MySQL and SQLite</a:t>
            </a:r>
          </a:p>
          <a:p>
            <a:pPr lvl="0" indent="0">
              <a:buNone/>
            </a:pPr>
            <a:r>
              <a:rPr b="1">
                <a:solidFill>
                  <a:srgbClr val="007020"/>
                </a:solidFill>
                <a:latin typeface="Courier"/>
              </a:rPr>
              <a:t>SELECT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06287E"/>
                </a:solidFill>
                <a:latin typeface="Courier"/>
              </a:rPr>
              <a:t>LENGTH</a:t>
            </a:r>
            <a:r>
              <a:rPr>
                <a:latin typeface="Courier"/>
              </a:rPr>
              <a:t>(</a:t>
            </a:r>
            <a:r>
              <a:rPr>
                <a:solidFill>
                  <a:srgbClr val="4070A0"/>
                </a:solidFill>
                <a:latin typeface="Courier"/>
              </a:rPr>
              <a:t>'Name'</a:t>
            </a:r>
            <a:r>
              <a:rPr>
                <a:latin typeface="Courier"/>
              </a:rPr>
              <a:t>), </a:t>
            </a:r>
            <a:r>
              <a:rPr>
                <a:solidFill>
                  <a:srgbClr val="06287E"/>
                </a:solidFill>
                <a:latin typeface="Courier"/>
              </a:rPr>
              <a:t>LENGTH</a:t>
            </a:r>
            <a:r>
              <a:rPr>
                <a:latin typeface="Courier"/>
              </a:rPr>
              <a:t>(</a:t>
            </a:r>
            <a:r>
              <a:rPr>
                <a:solidFill>
                  <a:srgbClr val="4070A0"/>
                </a:solidFill>
                <a:latin typeface="Courier"/>
              </a:rPr>
              <a:t>'abcdefghijklmnopqrstuvwxyz'</a:t>
            </a:r>
            <a:r>
              <a:rPr>
                <a:latin typeface="Courier"/>
              </a:rPr>
              <a:t>) </a:t>
            </a:r>
            <a:r>
              <a:rPr b="1">
                <a:solidFill>
                  <a:srgbClr val="007020"/>
                </a:solidFill>
                <a:latin typeface="Courier"/>
              </a:rPr>
              <a:t>AS</a:t>
            </a:r>
            <a:r>
              <a:rPr>
                <a:latin typeface="Courier"/>
              </a:rPr>
              <a:t> abcs;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648200" y="1193800"/>
          <a:ext cx="4038600" cy="3390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</a:tblGrid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LENGTH(‘Name’)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abcs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4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26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Getting a General Substring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/>
            <a:r>
              <a:rPr>
                <a:latin typeface="Courier"/>
              </a:rPr>
              <a:t>SUBSTRING(expr, start, len)</a:t>
            </a:r>
            <a:r>
              <a:rPr/>
              <a:t> - Returns len characters from start position.</a:t>
            </a:r>
          </a:p>
          <a:p>
            <a:pPr lvl="0" indent="0">
              <a:buNone/>
            </a:pPr>
            <a:r>
              <a:rPr b="1">
                <a:solidFill>
                  <a:srgbClr val="007020"/>
                </a:solidFill>
                <a:latin typeface="Courier"/>
              </a:rPr>
              <a:t>SELECT</a:t>
            </a:r>
            <a:r>
              <a:rPr>
                <a:latin typeface="Courier"/>
              </a:rPr>
              <a:t> SUBSTRING(</a:t>
            </a:r>
            <a:r>
              <a:rPr>
                <a:solidFill>
                  <a:srgbClr val="4070A0"/>
                </a:solidFill>
                <a:latin typeface="Courier"/>
              </a:rPr>
              <a:t>'abcdefghijklmnopqrstuvwxyz'</a:t>
            </a:r>
            <a:r>
              <a:rPr>
                <a:latin typeface="Courier"/>
              </a:rPr>
              <a:t>, </a:t>
            </a:r>
            <a:r>
              <a:rPr>
                <a:solidFill>
                  <a:srgbClr val="40A070"/>
                </a:solidFill>
                <a:latin typeface="Courier"/>
              </a:rPr>
              <a:t>12</a:t>
            </a:r>
            <a:r>
              <a:rPr>
                <a:latin typeface="Courier"/>
              </a:rPr>
              <a:t>, </a:t>
            </a:r>
            <a:r>
              <a:rPr>
                <a:solidFill>
                  <a:srgbClr val="40A070"/>
                </a:solidFill>
                <a:latin typeface="Courier"/>
              </a:rPr>
              <a:t>5</a:t>
            </a:r>
            <a:r>
              <a:rPr>
                <a:latin typeface="Courier"/>
              </a:rPr>
              <a:t>)</a:t>
            </a:r>
            <a:br/>
            <a:r>
              <a:rPr>
                <a:latin typeface="Courier"/>
              </a:rPr>
              <a:t>    </a:t>
            </a:r>
            <a:r>
              <a:rPr b="1">
                <a:solidFill>
                  <a:srgbClr val="007020"/>
                </a:solidFill>
                <a:latin typeface="Courier"/>
              </a:rPr>
              <a:t>AS</a:t>
            </a:r>
            <a:r>
              <a:rPr>
                <a:latin typeface="Courier"/>
              </a:rPr>
              <a:t> Letter12;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648200" y="1193800"/>
          <a:ext cx="4038600" cy="3390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</a:tblGrid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Letter12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lmnop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ase" id="{C9921043-E6E9-4AF8-A1F3-C74159AB354A}" vid="{3A885E52-B674-4A31-8047-BC95A35CB05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142</Words>
  <Application>Microsoft Office PowerPoint</Application>
  <PresentationFormat>On-screen Show (16:9)</PresentationFormat>
  <Paragraphs>18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16 - SQL A Few String Functions</dc:title>
  <dc:creator>James M. Reneau Ph.D.</dc:creator>
  <cp:keywords>database, relational database, mysql, sqlite, mssql, sql server, normalization</cp:keywords>
  <dcterms:created xsi:type="dcterms:W3CDTF">2025-03-31T17:59:02Z</dcterms:created>
  <dcterms:modified xsi:type="dcterms:W3CDTF">2025-03-31T17:59:02Z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block-headings">
    <vt:lpwstr>True</vt:lpwstr>
  </property>
  <property fmtid="{D5CDD505-2E9C-101B-9397-08002B2CF9AE}" pid="3" name="date">
    <vt:lpwstr>2025-03-22</vt:lpwstr>
  </property>
  <property fmtid="{D5CDD505-2E9C-101B-9397-08002B2CF9AE}" pid="4" name="subtitle">
    <vt:lpwstr>Introduction to Database Systems Modeling and Administration</vt:lpwstr>
  </property>
</Properties>
</file>