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37"/>
          <a:sy d="100" n="137"/>
        </p:scale>
        <p:origin x="144" y="288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7" Type="http://schemas.openxmlformats.org/officeDocument/2006/relationships/viewProps" Target="viewProps.xml" /><Relationship Id="rId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9" Type="http://schemas.openxmlformats.org/officeDocument/2006/relationships/tableStyles" Target="tableStyles.xml" /><Relationship Id="rId8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C56C-BA10-4529-B509-94C48D8B8FC4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E856-C4A8-49F4-A2EE-51E1E635A56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6026F13-C5BE-ABC9-D36E-0B410FA78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1594-1D3B-41DA-81E7-1E8F57637E9A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F07A2FF-A8FA-DED8-BCD3-4070D08B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0C1D-B607-4B0A-8CE4-E910E30E8A28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744D-8A61-489C-ADF2-A4C14F7DF351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6F43349-6663-3A49-B88C-37BF494CD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B4C5-6D1F-47D5-957E-979BCBC45E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1E98-07F7-4564-B3DF-C229531BDBED}" type="datetime1">
              <a:rPr lang="en-US" smtClean="0"/>
              <a:t>3/31/2025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C55796F-F4D8-B6CF-04F9-0D903265A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E9A2-36D1-49E3-95F2-C9A36F7C6133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1438BA-7CE3-725C-C4CA-20FA6D17F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89A2-8FD2-4973-85FC-23C84F97B995}" type="datetime1">
              <a:rPr lang="en-US" smtClean="0"/>
              <a:t>3/31/2025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DD293-3F23-C2EC-3374-F317A7D7D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982176" cy="871538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3138" y="204788"/>
            <a:ext cx="4163661" cy="438983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982176" cy="351829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8261-E159-4780-9676-42641153FACE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D3C5AEC-C428-0E91-A472-9B540E50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33D3-E427-40D6-A1A3-F07C854DFF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94E6E9A-915E-4B4A-E2AD-F55FFED09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gradFill flip="none" rotWithShape="1">
          <a:gsLst>
            <a:gs pos="12000">
              <a:schemeClr val="bg1">
                <a:lumMod val="75000"/>
              </a:schemeClr>
            </a:gs>
            <a:gs pos="0">
              <a:schemeClr val="bg1">
                <a:lumMod val="50000"/>
              </a:schemeClr>
            </a:gs>
            <a:gs pos="90000">
              <a:schemeClr val="bg1">
                <a:lumMod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dirty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4BF13-0037-4229-AB06-CD8AF0340F3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93CF5B-E354-17E9-F9D5-D0263F37628A}"/>
              </a:ext>
            </a:extLst>
          </p:cNvPr>
          <p:cNvSpPr>
            <a:spLocks noGrp="1"/>
          </p:cNvSpPr>
          <p:nvPr>
            <p:ph idx="3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hdr="0" sldNum="0"/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lvl="0" indent="0" marL="0">
              <a:buNone/>
            </a:pPr>
            <a:r>
              <a:rPr/>
              <a:t>Chapter 16 - SQL A Few String Functions - Formatting Numbers - MySQL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lvl="0" indent="0" marL="0">
              <a:buNone/>
            </a:pPr>
            <a:r>
              <a:rPr/>
              <a:t>Introduction to Database Systems Modeling and Administration</a:t>
            </a:r>
            <a:br/>
            <a:br/>
            <a:r>
              <a:rPr/>
              <a:t>James M. Reneau Ph.D.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2025-03-22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Formatting a Decimal Number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FORMAT(number, decimal_places)</a:t>
            </a:r>
            <a:r>
              <a:rPr/>
              <a:t> - Format a number in the current locale’s standard format.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FORMAT(</a:t>
            </a:r>
            <a:r>
              <a:rPr>
                <a:solidFill>
                  <a:srgbClr val="40A070"/>
                </a:solidFill>
                <a:latin typeface="Courier"/>
              </a:rPr>
              <a:t>1234567.8</a:t>
            </a:r>
            <a:r>
              <a:rPr>
                <a:latin typeface="Courier"/>
              </a:rPr>
              <a:t>, </a:t>
            </a:r>
            <a:r>
              <a:rPr>
                <a:solidFill>
                  <a:srgbClr val="40A070"/>
                </a:solidFill>
                <a:latin typeface="Courier"/>
              </a:rPr>
              <a:t>2</a:t>
            </a:r>
            <a:r>
              <a:rPr>
                <a:latin typeface="Courier"/>
              </a:rPr>
              <a:t>), FORMAT(</a:t>
            </a:r>
            <a:r>
              <a:rPr>
                <a:solidFill>
                  <a:srgbClr val="40A070"/>
                </a:solidFill>
                <a:latin typeface="Courier"/>
              </a:rPr>
              <a:t>10.12345</a:t>
            </a:r>
            <a:r>
              <a:rPr>
                <a:latin typeface="Courier"/>
              </a:rPr>
              <a:t>, </a:t>
            </a:r>
            <a:r>
              <a:rPr>
                <a:solidFill>
                  <a:srgbClr val="40A070"/>
                </a:solidFill>
                <a:latin typeface="Courier"/>
              </a:rPr>
              <a:t>4</a:t>
            </a:r>
            <a:r>
              <a:rPr>
                <a:latin typeface="Courier"/>
              </a:rPr>
              <a:t>);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FORMAT(1234567.8, 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FORMAT(10.12345, 4)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1,234,567.80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10.1235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Padding Right, Left, and Zero Fill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LPAD(expr, length)</a:t>
            </a:r>
            <a:r>
              <a:rPr/>
              <a:t> - Left justify expression in spaces to length.</a:t>
            </a:r>
          </a:p>
          <a:p>
            <a:pPr lvl="0"/>
            <a:r>
              <a:rPr>
                <a:latin typeface="Courier"/>
              </a:rPr>
              <a:t>LPAD(expr, length, fill)</a:t>
            </a:r>
            <a:r>
              <a:rPr/>
              <a:t> - Left justify expression in fill character to length.</a:t>
            </a:r>
          </a:p>
          <a:p>
            <a:pPr lvl="0"/>
            <a:r>
              <a:rPr>
                <a:latin typeface="Courier"/>
              </a:rPr>
              <a:t>RPAD(expr, length)</a:t>
            </a:r>
            <a:r>
              <a:rPr/>
              <a:t> - Right justify expression in spaces to length.</a:t>
            </a:r>
          </a:p>
          <a:p>
            <a:pPr lvl="0"/>
            <a:r>
              <a:rPr>
                <a:latin typeface="Courier"/>
              </a:rPr>
              <a:t>RPAD(expr, length, fill)</a:t>
            </a:r>
            <a:r>
              <a:rPr/>
              <a:t> - Right justify expression in fill character to length.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Padding -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/>
              <a:t>Pad and fill.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06287E"/>
                </a:solidFill>
                <a:latin typeface="Courier"/>
              </a:rPr>
              <a:t>LPAD</a:t>
            </a:r>
            <a:r>
              <a:rPr>
                <a:latin typeface="Courier"/>
              </a:rPr>
              <a:t>(</a:t>
            </a:r>
            <a:r>
              <a:rPr>
                <a:solidFill>
                  <a:srgbClr val="4070A0"/>
                </a:solidFill>
                <a:latin typeface="Courier"/>
              </a:rPr>
              <a:t>'foo'</a:t>
            </a:r>
            <a:r>
              <a:rPr>
                <a:latin typeface="Courier"/>
              </a:rPr>
              <a:t>, </a:t>
            </a:r>
            <a:r>
              <a:rPr>
                <a:solidFill>
                  <a:srgbClr val="40A070"/>
                </a:solidFill>
                <a:latin typeface="Courier"/>
              </a:rPr>
              <a:t>10</a:t>
            </a:r>
            <a:r>
              <a:rPr>
                <a:latin typeface="Courier"/>
              </a:rPr>
              <a:t>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spLeft, </a:t>
            </a:r>
            <a:r>
              <a:rPr>
                <a:solidFill>
                  <a:srgbClr val="06287E"/>
                </a:solidFill>
                <a:latin typeface="Courier"/>
              </a:rPr>
              <a:t>LPAD</a:t>
            </a:r>
            <a:r>
              <a:rPr>
                <a:latin typeface="Courier"/>
              </a:rPr>
              <a:t>(</a:t>
            </a:r>
            <a:r>
              <a:rPr>
                <a:solidFill>
                  <a:srgbClr val="40A070"/>
                </a:solidFill>
                <a:latin typeface="Courier"/>
              </a:rPr>
              <a:t>99</a:t>
            </a:r>
            <a:r>
              <a:rPr>
                <a:latin typeface="Courier"/>
              </a:rPr>
              <a:t>, </a:t>
            </a:r>
            <a:r>
              <a:rPr>
                <a:solidFill>
                  <a:srgbClr val="40A070"/>
                </a:solidFill>
                <a:latin typeface="Courier"/>
              </a:rPr>
              <a:t>7</a:t>
            </a:r>
            <a:r>
              <a:rPr>
                <a:latin typeface="Courier"/>
              </a:rPr>
              <a:t>, </a:t>
            </a:r>
            <a:r>
              <a:rPr>
                <a:solidFill>
                  <a:srgbClr val="4070A0"/>
                </a:solidFill>
                <a:latin typeface="Courier"/>
              </a:rPr>
              <a:t>'0'</a:t>
            </a:r>
            <a:r>
              <a:rPr>
                <a:latin typeface="Courier"/>
              </a:rPr>
              <a:t>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A070"/>
                </a:solidFill>
                <a:latin typeface="Courier"/>
              </a:rPr>
              <a:t>0</a:t>
            </a:r>
            <a:r>
              <a:rPr>
                <a:latin typeface="Courier"/>
              </a:rPr>
              <a:t>Left, </a:t>
            </a:r>
            <a:r>
              <a:rPr>
                <a:solidFill>
                  <a:srgbClr val="06287E"/>
                </a:solidFill>
                <a:latin typeface="Courier"/>
              </a:rPr>
              <a:t>RPAD</a:t>
            </a:r>
            <a:r>
              <a:rPr>
                <a:latin typeface="Courier"/>
              </a:rPr>
              <a:t>(</a:t>
            </a:r>
            <a:r>
              <a:rPr>
                <a:solidFill>
                  <a:srgbClr val="4070A0"/>
                </a:solidFill>
                <a:latin typeface="Courier"/>
              </a:rPr>
              <a:t>'bar'</a:t>
            </a:r>
            <a:r>
              <a:rPr>
                <a:latin typeface="Courier"/>
              </a:rPr>
              <a:t>, </a:t>
            </a:r>
            <a:r>
              <a:rPr>
                <a:solidFill>
                  <a:srgbClr val="40A070"/>
                </a:solidFill>
                <a:latin typeface="Courier"/>
              </a:rPr>
              <a:t>10</a:t>
            </a:r>
            <a:r>
              <a:rPr>
                <a:latin typeface="Courier"/>
              </a:rPr>
              <a:t>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spRight;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spLeft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0Left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spRight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·······foo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0000099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bar·······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ase" id="{C9921043-E6E9-4AF8-A1F3-C74159AB354A}" vid="{3A885E52-B674-4A31-8047-BC95A35CB0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142</Words>
  <Application>Microsoft Office PowerPoint</Application>
  <PresentationFormat>On-screen Show (16:9)</PresentationFormat>
  <Paragraphs>18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16 - SQL A Few String Functions - Formatting Numbers - MySQL</dc:title>
  <dc:creator>James M. Reneau Ph.D.</dc:creator>
  <cp:keywords>database, relational database, mysql, sqlite, mssql, sql server, normalization</cp:keywords>
  <dcterms:created xsi:type="dcterms:W3CDTF">2025-03-31T17:59:03Z</dcterms:created>
  <dcterms:modified xsi:type="dcterms:W3CDTF">2025-03-31T17:59:03Z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lock-headings">
    <vt:lpwstr>True</vt:lpwstr>
  </property>
  <property fmtid="{D5CDD505-2E9C-101B-9397-08002B2CF9AE}" pid="3" name="date">
    <vt:lpwstr>2025-03-22</vt:lpwstr>
  </property>
  <property fmtid="{D5CDD505-2E9C-101B-9397-08002B2CF9AE}" pid="4" name="subtitle">
    <vt:lpwstr>Introduction to Database Systems Modeling and Administration</vt:lpwstr>
  </property>
</Properties>
</file>