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37"/>
          <a:sy d="100" n="137"/>
        </p:scale>
        <p:origin x="144" y="288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10" Type="http://schemas.openxmlformats.org/officeDocument/2006/relationships/viewProps" Target="viewProps.xml" /><Relationship Id="rId9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12" Type="http://schemas.openxmlformats.org/officeDocument/2006/relationships/tableStyles" Target="tableStyles.xml" /><Relationship Id="rId11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C56C-BA10-4529-B509-94C48D8B8FC4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E856-C4A8-49F4-A2EE-51E1E635A565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6026F13-C5BE-ABC9-D36E-0B410FA78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B1594-1D3B-41DA-81E7-1E8F57637E9A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F07A2FF-A8FA-DED8-BCD3-4070D08BA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3229"/>
            <a:ext cx="8229600" cy="339447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0C1D-B607-4B0A-8CE4-E910E30E8A28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C744D-8A61-489C-ADF2-A4C14F7DF351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6F43349-6663-3A49-B88C-37BF494CD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DB4C5-6D1F-47D5-957E-979BCBC45E2B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1E98-07F7-4564-B3DF-C229531BDBED}" type="datetime1">
              <a:rPr lang="en-US" smtClean="0"/>
              <a:t>3/31/2025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C55796F-F4D8-B6CF-04F9-0D903265A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E9A2-36D1-49E3-95F2-C9A36F7C6133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F1438BA-7CE3-725C-C4CA-20FA6D17F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189A2-8FD2-4973-85FC-23C84F97B995}" type="datetime1">
              <a:rPr lang="en-US" smtClean="0"/>
              <a:t>3/31/2025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DD293-3F23-C2EC-3374-F317A7D7D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982176" cy="871538"/>
          </a:xfrm>
        </p:spPr>
        <p:txBody>
          <a:bodyPr anchor="b">
            <a:normAutofit/>
          </a:bodyPr>
          <a:lstStyle>
            <a:lvl1pPr algn="l">
              <a:defRPr sz="24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3138" y="204788"/>
            <a:ext cx="4163661" cy="438983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982176" cy="351829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8261-E159-4780-9676-42641153FACE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D3C5AEC-C428-0E91-A472-9B540E507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33D3-E427-40D6-A1A3-F07C854DFF2B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94E6E9A-915E-4B4A-E2AD-F55FFED09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gradFill flip="none" rotWithShape="1">
          <a:gsLst>
            <a:gs pos="12000">
              <a:schemeClr val="bg1">
                <a:lumMod val="75000"/>
              </a:schemeClr>
            </a:gs>
            <a:gs pos="0">
              <a:schemeClr val="bg1">
                <a:lumMod val="50000"/>
              </a:schemeClr>
            </a:gs>
            <a:gs pos="90000">
              <a:schemeClr val="bg1">
                <a:lumMod val="9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dirty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dirty="0" lang="en-US"/>
              <a:t>Click to edit Master text styles</a:t>
            </a:r>
          </a:p>
          <a:p>
            <a:pPr lvl="1"/>
            <a:r>
              <a:rPr dirty="0" lang="en-US"/>
              <a:t>Second level</a:t>
            </a:r>
          </a:p>
          <a:p>
            <a:pPr lvl="2"/>
            <a:r>
              <a:rPr dirty="0" lang="en-US"/>
              <a:t>Third level</a:t>
            </a:r>
          </a:p>
          <a:p>
            <a:pPr lvl="3"/>
            <a:r>
              <a:rPr dirty="0" lang="en-US"/>
              <a:t>Fourth level</a:t>
            </a:r>
          </a:p>
          <a:p>
            <a:pPr lvl="4"/>
            <a:r>
              <a:rPr dirty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4BF13-0037-4229-AB06-CD8AF0340F35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93CF5B-E354-17E9-F9D5-D0263F37628A}"/>
              </a:ext>
            </a:extLst>
          </p:cNvPr>
          <p:cNvSpPr>
            <a:spLocks noGrp="1"/>
          </p:cNvSpPr>
          <p:nvPr>
            <p:ph idx="3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hdr="0" sldNum="0"/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accent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pPr lvl="0" indent="0" marL="0">
              <a:buNone/>
            </a:pPr>
            <a:r>
              <a:rPr/>
              <a:t>Chapter 16 - SQL A Few String Functions - Formatting Numbers - SQLite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2914650"/>
            <a:ext cx="6400800" cy="1314450"/>
          </a:xfrm>
        </p:spPr>
        <p:txBody>
          <a:bodyPr/>
          <a:lstStyle/>
          <a:p>
            <a:pPr lvl="0" indent="0" marL="0">
              <a:buNone/>
            </a:pPr>
            <a:r>
              <a:rPr/>
              <a:t>Introduction to Database Systems Modeling and Administration</a:t>
            </a:r>
            <a:br/>
            <a:br/>
            <a:r>
              <a:rPr/>
              <a:t>James M. Reneau Ph.D.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2025-03-22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Format Numbers and Strings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>
                <a:latin typeface="Courier"/>
              </a:rPr>
              <a:t>FORMAT(format_string, expression...)</a:t>
            </a:r>
            <a:r>
              <a:rPr/>
              <a:t> - Use format string to build zero or more expressions into a string.</a:t>
            </a:r>
          </a:p>
          <a:p>
            <a:pPr lvl="0"/>
            <a:r>
              <a:rPr/>
              <a:t>Works like the </a:t>
            </a:r>
            <a:r>
              <a:rPr>
                <a:latin typeface="Courier"/>
              </a:rPr>
              <a:t>printf()</a:t>
            </a:r>
            <a:r>
              <a:rPr/>
              <a:t> function found in the ‘C’ language.</a:t>
            </a:r>
          </a:p>
          <a:p>
            <a:pPr lvl="0"/>
            <a:r>
              <a:rPr/>
              <a:t>Uses a format string with % codes in it.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Selected Format Codes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/>
              <a:t>Integers</a:t>
            </a:r>
          </a:p>
          <a:p>
            <a:pPr lvl="1"/>
            <a:r>
              <a:rPr>
                <a:latin typeface="Courier"/>
              </a:rPr>
              <a:t>%d</a:t>
            </a:r>
            <a:r>
              <a:rPr/>
              <a:t> or </a:t>
            </a:r>
            <a:r>
              <a:rPr>
                <a:latin typeface="Courier"/>
              </a:rPr>
              <a:t>%i</a:t>
            </a:r>
            <a:r>
              <a:rPr/>
              <a:t> - Signed integer</a:t>
            </a:r>
          </a:p>
          <a:p>
            <a:pPr lvl="1"/>
            <a:r>
              <a:rPr>
                <a:latin typeface="Courier"/>
              </a:rPr>
              <a:t>%u</a:t>
            </a:r>
            <a:r>
              <a:rPr/>
              <a:t> - Unsigned integer</a:t>
            </a:r>
          </a:p>
          <a:p>
            <a:pPr lvl="1"/>
            <a:r>
              <a:rPr>
                <a:latin typeface="Courier"/>
              </a:rPr>
              <a:t>%x</a:t>
            </a:r>
            <a:r>
              <a:rPr/>
              <a:t> or </a:t>
            </a:r>
            <a:r>
              <a:rPr>
                <a:latin typeface="Courier"/>
              </a:rPr>
              <a:t>%X</a:t>
            </a:r>
            <a:r>
              <a:rPr/>
              <a:t> - Hexadecimal number (base 16)</a:t>
            </a:r>
          </a:p>
          <a:p>
            <a:pPr lvl="1"/>
            <a:r>
              <a:rPr>
                <a:latin typeface="Courier"/>
              </a:rPr>
              <a:t>%o</a:t>
            </a:r>
            <a:r>
              <a:rPr/>
              <a:t> - Octal number (base 8)</a:t>
            </a:r>
          </a:p>
          <a:p>
            <a:pPr lvl="0"/>
            <a:r>
              <a:rPr/>
              <a:t>String</a:t>
            </a:r>
          </a:p>
          <a:p>
            <a:pPr lvl="1"/>
            <a:r>
              <a:rPr>
                <a:latin typeface="Courier"/>
              </a:rPr>
              <a:t>%s</a:t>
            </a:r>
            <a:r>
              <a:rPr/>
              <a:t> - Expression as a string</a:t>
            </a:r>
          </a:p>
          <a:p>
            <a:pPr lvl="1"/>
            <a:r>
              <a:rPr>
                <a:latin typeface="Courier"/>
              </a:rPr>
              <a:t>%Q</a:t>
            </a:r>
            <a:r>
              <a:rPr/>
              <a:t> - SQL safe quoted string.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/>
            <a:r>
              <a:rPr/>
              <a:t>Decimal</a:t>
            </a:r>
          </a:p>
          <a:p>
            <a:pPr lvl="1"/>
            <a:r>
              <a:rPr>
                <a:latin typeface="Courier"/>
              </a:rPr>
              <a:t>%f</a:t>
            </a:r>
            <a:r>
              <a:rPr/>
              <a:t> - Decimal</a:t>
            </a:r>
          </a:p>
          <a:p>
            <a:pPr lvl="1"/>
            <a:r>
              <a:rPr>
                <a:latin typeface="Courier"/>
              </a:rPr>
              <a:t>%e</a:t>
            </a:r>
            <a:r>
              <a:rPr/>
              <a:t> or ‘%E’ - Exponential notation</a:t>
            </a:r>
          </a:p>
          <a:p>
            <a:pPr lvl="1"/>
            <a:r>
              <a:rPr>
                <a:latin typeface="Courier"/>
              </a:rPr>
              <a:t>%g</a:t>
            </a:r>
            <a:r>
              <a:rPr/>
              <a:t> or </a:t>
            </a:r>
            <a:r>
              <a:rPr>
                <a:latin typeface="Courier"/>
              </a:rPr>
              <a:t>%G</a:t>
            </a:r>
            <a:r>
              <a:rPr/>
              <a:t> - Decimal or exponential notation</a:t>
            </a:r>
          </a:p>
          <a:p>
            <a:pPr lvl="0"/>
            <a:r>
              <a:rPr/>
              <a:t>Selected Other</a:t>
            </a:r>
          </a:p>
          <a:p>
            <a:pPr lvl="1"/>
            <a:r>
              <a:rPr>
                <a:latin typeface="Courier"/>
              </a:rPr>
              <a:t>%%</a:t>
            </a:r>
            <a:r>
              <a:rPr/>
              <a:t> - A literal % character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/>
              <a:t>Display an integer, a string and a string in parenthesis.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FORMAT(</a:t>
            </a:r>
            <a:r>
              <a:rPr>
                <a:solidFill>
                  <a:srgbClr val="4070A0"/>
                </a:solidFill>
                <a:latin typeface="Courier"/>
              </a:rPr>
              <a:t>'%i %s (%s)'</a:t>
            </a:r>
            <a:r>
              <a:rPr>
                <a:latin typeface="Courier"/>
              </a:rPr>
              <a:t>, animal_id, name, species_id)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AnimalInfo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animal </a:t>
            </a:r>
            <a:r>
              <a:rPr b="1">
                <a:solidFill>
                  <a:srgbClr val="007020"/>
                </a:solidFill>
                <a:latin typeface="Courier"/>
              </a:rPr>
              <a:t>WHERE</a:t>
            </a:r>
            <a:r>
              <a:rPr>
                <a:latin typeface="Courier"/>
              </a:rPr>
              <a:t> death_datetime </a:t>
            </a:r>
            <a:r>
              <a:rPr b="1">
                <a:solidFill>
                  <a:srgbClr val="007020"/>
                </a:solidFill>
                <a:latin typeface="Courier"/>
              </a:rPr>
              <a:t>IS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NULL</a:t>
            </a:r>
            <a:r>
              <a:rPr>
                <a:latin typeface="Courier"/>
              </a:rPr>
              <a:t>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AnimalInfo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 Kitty (C)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3 Daisy (C)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5 Cookie (C)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6 Cookie (D)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7 Penny (C)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8 Holly (C)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9 Rosie (C)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Optional Width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/>
              <a:t>Add an optional width between the </a:t>
            </a:r>
            <a:r>
              <a:rPr>
                <a:latin typeface="Courier"/>
              </a:rPr>
              <a:t>%</a:t>
            </a:r>
            <a:r>
              <a:rPr/>
              <a:t> and the format letter.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FORMAT(</a:t>
            </a:r>
            <a:r>
              <a:rPr>
                <a:solidFill>
                  <a:srgbClr val="4070A0"/>
                </a:solidFill>
                <a:latin typeface="Courier"/>
              </a:rPr>
              <a:t>'X%-6sX%3sX'</a:t>
            </a:r>
            <a:r>
              <a:rPr>
                <a:latin typeface="Courier"/>
              </a:rPr>
              <a:t>,</a:t>
            </a:r>
            <a:r>
              <a:rPr>
                <a:solidFill>
                  <a:srgbClr val="4070A0"/>
                </a:solidFill>
                <a:latin typeface="Courier"/>
              </a:rPr>
              <a:t>'aa'</a:t>
            </a:r>
            <a:r>
              <a:rPr>
                <a:latin typeface="Courier"/>
              </a:rPr>
              <a:t>,</a:t>
            </a:r>
            <a:r>
              <a:rPr>
                <a:solidFill>
                  <a:srgbClr val="4070A0"/>
                </a:solidFill>
                <a:latin typeface="Courier"/>
              </a:rPr>
              <a:t>'bb'</a:t>
            </a:r>
            <a:r>
              <a:rPr>
                <a:latin typeface="Courier"/>
              </a:rPr>
              <a:t>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StrLens, FORMAT(</a:t>
            </a:r>
            <a:r>
              <a:rPr>
                <a:solidFill>
                  <a:srgbClr val="4070A0"/>
                </a:solidFill>
                <a:latin typeface="Courier"/>
              </a:rPr>
              <a:t>'Z%6iZ%-5iZ%07iZ'</a:t>
            </a:r>
            <a:r>
              <a:rPr>
                <a:latin typeface="Courier"/>
              </a:rPr>
              <a:t>, </a:t>
            </a:r>
            <a:r>
              <a:rPr>
                <a:solidFill>
                  <a:srgbClr val="40A070"/>
                </a:solidFill>
                <a:latin typeface="Courier"/>
              </a:rPr>
              <a:t>1</a:t>
            </a:r>
            <a:r>
              <a:rPr>
                <a:latin typeface="Courier"/>
              </a:rPr>
              <a:t>, </a:t>
            </a:r>
            <a:r>
              <a:rPr>
                <a:solidFill>
                  <a:srgbClr val="40A070"/>
                </a:solidFill>
                <a:latin typeface="Courier"/>
              </a:rPr>
              <a:t>2</a:t>
            </a:r>
            <a:r>
              <a:rPr>
                <a:latin typeface="Courier"/>
              </a:rPr>
              <a:t>, </a:t>
            </a:r>
            <a:r>
              <a:rPr>
                <a:solidFill>
                  <a:srgbClr val="40A070"/>
                </a:solidFill>
                <a:latin typeface="Courier"/>
              </a:rPr>
              <a:t>3</a:t>
            </a:r>
            <a:r>
              <a:rPr>
                <a:latin typeface="Courier"/>
              </a:rPr>
              <a:t>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IntLens;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/>
                <a:gridCol w="20193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StrLens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IntLens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Xaa····X·bbX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Z·····1Z2····Z0000003Z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Optional Precision in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/>
              <a:t>Add a period ‘.’ followed by the number of decimal digits to display.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FORMAT(</a:t>
            </a:r>
            <a:r>
              <a:rPr>
                <a:solidFill>
                  <a:srgbClr val="4070A0"/>
                </a:solidFill>
                <a:latin typeface="Courier"/>
              </a:rPr>
              <a:t>'%s, %s'</a:t>
            </a:r>
            <a:r>
              <a:rPr>
                <a:latin typeface="Courier"/>
              </a:rPr>
              <a:t>, last_name, </a:t>
            </a:r>
            <a:r>
              <a:rPr>
                <a:solidFill>
                  <a:srgbClr val="06287E"/>
                </a:solidFill>
                <a:latin typeface="Courier"/>
              </a:rPr>
              <a:t>SUBSTR</a:t>
            </a:r>
            <a:r>
              <a:rPr>
                <a:latin typeface="Courier"/>
              </a:rPr>
              <a:t>(first_name, </a:t>
            </a:r>
            <a:r>
              <a:rPr>
                <a:solidFill>
                  <a:srgbClr val="40A070"/>
                </a:solidFill>
                <a:latin typeface="Courier"/>
              </a:rPr>
              <a:t>1</a:t>
            </a:r>
            <a:r>
              <a:rPr>
                <a:latin typeface="Courier"/>
              </a:rPr>
              <a:t>, </a:t>
            </a:r>
            <a:r>
              <a:rPr>
                <a:solidFill>
                  <a:srgbClr val="40A070"/>
                </a:solidFill>
                <a:latin typeface="Courier"/>
              </a:rPr>
              <a:t>1</a:t>
            </a:r>
            <a:r>
              <a:rPr>
                <a:latin typeface="Courier"/>
              </a:rPr>
              <a:t>))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Name, FORMAT(</a:t>
            </a:r>
            <a:r>
              <a:rPr>
                <a:solidFill>
                  <a:srgbClr val="4070A0"/>
                </a:solidFill>
                <a:latin typeface="Courier"/>
              </a:rPr>
              <a:t>'%.2f'</a:t>
            </a:r>
            <a:r>
              <a:rPr>
                <a:latin typeface="Courier"/>
              </a:rPr>
              <a:t>, balance)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Balance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owner </a:t>
            </a:r>
            <a:r>
              <a:rPr b="1">
                <a:solidFill>
                  <a:srgbClr val="007020"/>
                </a:solidFill>
                <a:latin typeface="Courier"/>
              </a:rPr>
              <a:t>JOIN</a:t>
            </a:r>
            <a:r>
              <a:rPr>
                <a:latin typeface="Courier"/>
              </a:rPr>
              <a:t> ownerbalance </a:t>
            </a:r>
            <a:r>
              <a:rPr b="1">
                <a:solidFill>
                  <a:srgbClr val="007020"/>
                </a:solidFill>
                <a:latin typeface="Courier"/>
              </a:rPr>
              <a:t>ON</a:t>
            </a:r>
            <a:r>
              <a:rPr>
                <a:latin typeface="Courier"/>
              </a:rPr>
              <a:t> owner.owner_id </a:t>
            </a:r>
            <a:r>
              <a:rPr>
                <a:solidFill>
                  <a:srgbClr val="666666"/>
                </a:solidFill>
                <a:latin typeface="Courier"/>
              </a:rPr>
              <a:t>=</a:t>
            </a:r>
            <a:r>
              <a:rPr>
                <a:latin typeface="Courier"/>
              </a:rPr>
              <a:t> ownerbalance.owner_id;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Optional Precision in Format - Result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4100"/>
          <a:ext cx="8229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Balance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Smithson, A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123.45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Greene, S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345.98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ase" id="{C9921043-E6E9-4AF8-A1F3-C74159AB354A}" vid="{3A885E52-B674-4A31-8047-BC95A35CB05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142</Words>
  <Application>Microsoft Office PowerPoint</Application>
  <PresentationFormat>On-screen Show (16:9)</PresentationFormat>
  <Paragraphs>18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16 - SQL A Few String Functions - Formatting Numbers - SQLite</dc:title>
  <dc:creator>James M. Reneau Ph.D.</dc:creator>
  <cp:keywords>database, relational database, mysql, sqlite, mssql, sql server, normalization</cp:keywords>
  <dcterms:created xsi:type="dcterms:W3CDTF">2025-03-31T17:59:04Z</dcterms:created>
  <dcterms:modified xsi:type="dcterms:W3CDTF">2025-03-31T17:59:04Z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lock-headings">
    <vt:lpwstr>True</vt:lpwstr>
  </property>
  <property fmtid="{D5CDD505-2E9C-101B-9397-08002B2CF9AE}" pid="3" name="date">
    <vt:lpwstr>2025-03-22</vt:lpwstr>
  </property>
  <property fmtid="{D5CDD505-2E9C-101B-9397-08002B2CF9AE}" pid="4" name="subtitle">
    <vt:lpwstr>Introduction to Database Systems Modeling and Administration</vt:lpwstr>
  </property>
</Properties>
</file>