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10" Type="http://schemas.openxmlformats.org/officeDocument/2006/relationships/viewProps" Target="viewProps.xml" /><Relationship Id="rId9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2" Type="http://schemas.openxmlformats.org/officeDocument/2006/relationships/tableStyles" Target="tableStyles.xml" /><Relationship Id="rId11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16 - SQL A Few String Functions - Formatting Numbers - SQLite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2025-03-22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Format Numbers and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FORMAT(format_string, expression...)</a:t>
            </a:r>
            <a:r>
              <a:rPr/>
              <a:t> - Use format string to build zero or more expressions into a string.</a:t>
            </a:r>
          </a:p>
          <a:p>
            <a:pPr lvl="0"/>
            <a:r>
              <a:rPr/>
              <a:t>Works like the </a:t>
            </a:r>
            <a:r>
              <a:rPr>
                <a:latin typeface="Courier"/>
              </a:rPr>
              <a:t>printf()</a:t>
            </a:r>
            <a:r>
              <a:rPr/>
              <a:t> function found in the ‘C’ language.</a:t>
            </a:r>
          </a:p>
          <a:p>
            <a:pPr lvl="0"/>
            <a:r>
              <a:rPr/>
              <a:t>Uses a format string with % codes in it.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Selected Format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Integers</a:t>
            </a:r>
          </a:p>
          <a:p>
            <a:pPr lvl="1"/>
            <a:r>
              <a:rPr>
                <a:latin typeface="Courier"/>
              </a:rPr>
              <a:t>%d</a:t>
            </a:r>
            <a:r>
              <a:rPr/>
              <a:t> or </a:t>
            </a:r>
            <a:r>
              <a:rPr>
                <a:latin typeface="Courier"/>
              </a:rPr>
              <a:t>%i</a:t>
            </a:r>
            <a:r>
              <a:rPr/>
              <a:t> - Signed integer</a:t>
            </a:r>
          </a:p>
          <a:p>
            <a:pPr lvl="1"/>
            <a:r>
              <a:rPr>
                <a:latin typeface="Courier"/>
              </a:rPr>
              <a:t>%u</a:t>
            </a:r>
            <a:r>
              <a:rPr/>
              <a:t> - Unsigned integer</a:t>
            </a:r>
          </a:p>
          <a:p>
            <a:pPr lvl="1"/>
            <a:r>
              <a:rPr>
                <a:latin typeface="Courier"/>
              </a:rPr>
              <a:t>%x</a:t>
            </a:r>
            <a:r>
              <a:rPr/>
              <a:t> or </a:t>
            </a:r>
            <a:r>
              <a:rPr>
                <a:latin typeface="Courier"/>
              </a:rPr>
              <a:t>%X</a:t>
            </a:r>
            <a:r>
              <a:rPr/>
              <a:t> - Hexadecimal number (base 16)</a:t>
            </a:r>
          </a:p>
          <a:p>
            <a:pPr lvl="1"/>
            <a:r>
              <a:rPr>
                <a:latin typeface="Courier"/>
              </a:rPr>
              <a:t>%o</a:t>
            </a:r>
            <a:r>
              <a:rPr/>
              <a:t> - Octal number (base 8)</a:t>
            </a:r>
          </a:p>
          <a:p>
            <a:pPr lvl="0"/>
            <a:r>
              <a:rPr/>
              <a:t>String</a:t>
            </a:r>
          </a:p>
          <a:p>
            <a:pPr lvl="1"/>
            <a:r>
              <a:rPr>
                <a:latin typeface="Courier"/>
              </a:rPr>
              <a:t>%s</a:t>
            </a:r>
            <a:r>
              <a:rPr/>
              <a:t> - Expression as a string</a:t>
            </a:r>
          </a:p>
          <a:p>
            <a:pPr lvl="1"/>
            <a:r>
              <a:rPr>
                <a:latin typeface="Courier"/>
              </a:rPr>
              <a:t>%Q</a:t>
            </a:r>
            <a:r>
              <a:rPr/>
              <a:t> - SQL safe quoted string.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/>
            <a:r>
              <a:rPr/>
              <a:t>Decimal</a:t>
            </a:r>
          </a:p>
          <a:p>
            <a:pPr lvl="1"/>
            <a:r>
              <a:rPr>
                <a:latin typeface="Courier"/>
              </a:rPr>
              <a:t>%f</a:t>
            </a:r>
            <a:r>
              <a:rPr/>
              <a:t> - Decimal</a:t>
            </a:r>
          </a:p>
          <a:p>
            <a:pPr lvl="1"/>
            <a:r>
              <a:rPr>
                <a:latin typeface="Courier"/>
              </a:rPr>
              <a:t>%e</a:t>
            </a:r>
            <a:r>
              <a:rPr/>
              <a:t> or ‘%E’ - Exponential notation</a:t>
            </a:r>
          </a:p>
          <a:p>
            <a:pPr lvl="1"/>
            <a:r>
              <a:rPr>
                <a:latin typeface="Courier"/>
              </a:rPr>
              <a:t>%g</a:t>
            </a:r>
            <a:r>
              <a:rPr/>
              <a:t> or </a:t>
            </a:r>
            <a:r>
              <a:rPr>
                <a:latin typeface="Courier"/>
              </a:rPr>
              <a:t>%G</a:t>
            </a:r>
            <a:r>
              <a:rPr/>
              <a:t> - Decimal or exponential notation</a:t>
            </a:r>
          </a:p>
          <a:p>
            <a:pPr lvl="0"/>
            <a:r>
              <a:rPr/>
              <a:t>Selected Other</a:t>
            </a:r>
          </a:p>
          <a:p>
            <a:pPr lvl="1"/>
            <a:r>
              <a:rPr>
                <a:latin typeface="Courier"/>
              </a:rPr>
              <a:t>%%</a:t>
            </a:r>
            <a:r>
              <a:rPr/>
              <a:t> - A literal % character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Display an integer, a string and a string in parenthesis.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FORMAT(</a:t>
            </a:r>
            <a:r>
              <a:rPr>
                <a:solidFill>
                  <a:srgbClr val="4070A0"/>
                </a:solidFill>
                <a:latin typeface="Courier"/>
              </a:rPr>
              <a:t>'%i %s (%s)'</a:t>
            </a:r>
            <a:r>
              <a:rPr>
                <a:latin typeface="Courier"/>
              </a:rPr>
              <a:t>, animal_id, name, species_id)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AnimalInfo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animal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death_datetime </a:t>
            </a:r>
            <a:r>
              <a:rPr b="1">
                <a:solidFill>
                  <a:srgbClr val="007020"/>
                </a:solidFill>
                <a:latin typeface="Courier"/>
              </a:rPr>
              <a:t>IS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NULL</a:t>
            </a:r>
            <a:r>
              <a:rPr>
                <a:latin typeface="Courier"/>
              </a:rPr>
              <a:t>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AnimalInfo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 Kitty (C)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3 Daisy (C)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5 Cookie (C)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6 Cookie (D)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7 Penny (C)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8 Holly (C)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9 Rosie (C)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Optional Width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Add an optional width between the </a:t>
            </a:r>
            <a:r>
              <a:rPr>
                <a:latin typeface="Courier"/>
              </a:rPr>
              <a:t>%</a:t>
            </a:r>
            <a:r>
              <a:rPr/>
              <a:t> and the format letter.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FORMAT(</a:t>
            </a:r>
            <a:r>
              <a:rPr>
                <a:solidFill>
                  <a:srgbClr val="4070A0"/>
                </a:solidFill>
                <a:latin typeface="Courier"/>
              </a:rPr>
              <a:t>'X%-6sX%3sX'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70A0"/>
                </a:solidFill>
                <a:latin typeface="Courier"/>
              </a:rPr>
              <a:t>'aa'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70A0"/>
                </a:solidFill>
                <a:latin typeface="Courier"/>
              </a:rPr>
              <a:t>'bb'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StrLens, FORMAT(</a:t>
            </a:r>
            <a:r>
              <a:rPr>
                <a:solidFill>
                  <a:srgbClr val="4070A0"/>
                </a:solidFill>
                <a:latin typeface="Courier"/>
              </a:rPr>
              <a:t>'Z%6iZ%-5iZ%07iZ'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1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2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3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IntLens;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StrLens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IntLens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Xaa····X·bbX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Z·····1Z2····Z0000003Z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Optional Precision in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Add a period ‘.’ followed by the number of decimal digits to display.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FORMAT(</a:t>
            </a:r>
            <a:r>
              <a:rPr>
                <a:solidFill>
                  <a:srgbClr val="4070A0"/>
                </a:solidFill>
                <a:latin typeface="Courier"/>
              </a:rPr>
              <a:t>'%s, %s'</a:t>
            </a:r>
            <a:r>
              <a:rPr>
                <a:latin typeface="Courier"/>
              </a:rPr>
              <a:t>, last_name, </a:t>
            </a:r>
            <a:r>
              <a:rPr>
                <a:solidFill>
                  <a:srgbClr val="06287E"/>
                </a:solidFill>
                <a:latin typeface="Courier"/>
              </a:rPr>
              <a:t>SUBSTR</a:t>
            </a:r>
            <a:r>
              <a:rPr>
                <a:latin typeface="Courier"/>
              </a:rPr>
              <a:t>(first_name, </a:t>
            </a:r>
            <a:r>
              <a:rPr>
                <a:solidFill>
                  <a:srgbClr val="40A070"/>
                </a:solidFill>
                <a:latin typeface="Courier"/>
              </a:rPr>
              <a:t>1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1</a:t>
            </a:r>
            <a:r>
              <a:rPr>
                <a:latin typeface="Courier"/>
              </a:rPr>
              <a:t>))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Name, FORMAT(</a:t>
            </a:r>
            <a:r>
              <a:rPr>
                <a:solidFill>
                  <a:srgbClr val="4070A0"/>
                </a:solidFill>
                <a:latin typeface="Courier"/>
              </a:rPr>
              <a:t>'%.2f'</a:t>
            </a:r>
            <a:r>
              <a:rPr>
                <a:latin typeface="Courier"/>
              </a:rPr>
              <a:t>, balance)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Balance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owner </a:t>
            </a:r>
            <a:r>
              <a:rPr b="1">
                <a:solidFill>
                  <a:srgbClr val="007020"/>
                </a:solidFill>
                <a:latin typeface="Courier"/>
              </a:rPr>
              <a:t>JOIN</a:t>
            </a:r>
            <a:r>
              <a:rPr>
                <a:latin typeface="Courier"/>
              </a:rPr>
              <a:t> ownerbalance </a:t>
            </a:r>
            <a:r>
              <a:rPr b="1">
                <a:solidFill>
                  <a:srgbClr val="007020"/>
                </a:solidFill>
                <a:latin typeface="Courier"/>
              </a:rPr>
              <a:t>ON</a:t>
            </a:r>
            <a:r>
              <a:rPr>
                <a:latin typeface="Courier"/>
              </a:rPr>
              <a:t> owner.owner_id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ownerbalance.owner_id;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Optional Precision in Format - Result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Balance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Smithson, A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123.45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Greene, S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345.98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16 - SQL A Few String Functions - Formatting Numbers - SQLite</dc:title>
  <dc:creator>James M. Reneau Ph.D.</dc:creator>
  <cp:keywords>database, relational database, mysql, sqlite, mssql, sql server, normalization</cp:keywords>
  <dcterms:created xsi:type="dcterms:W3CDTF">2025-03-31T17:59:04Z</dcterms:created>
  <dcterms:modified xsi:type="dcterms:W3CDTF">2025-03-31T17:59:04Z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2025-03-22</vt:lpwstr>
  </property>
  <property fmtid="{D5CDD505-2E9C-101B-9397-08002B2CF9AE}" pid="4" name="subtitle">
    <vt:lpwstr>Introduction to Database Systems Modeling and Administration</vt:lpwstr>
  </property>
</Properties>
</file>