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8" Type="http://schemas.openxmlformats.org/officeDocument/2006/relationships/viewProps" Target="viewProps.xml" /><Relationship Id="rId1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0" Type="http://schemas.openxmlformats.org/officeDocument/2006/relationships/tableStyles" Target="tableStyles.xml" /><Relationship Id="rId1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17 - SQL Attribute Logic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IIF - SQLite and MSSQL Server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CONCAT_WS(</a:t>
            </a:r>
            <a:r>
              <a:rPr>
                <a:solidFill>
                  <a:srgbClr val="4070A0"/>
                </a:solidFill>
                <a:latin typeface="Courier"/>
              </a:rPr>
              <a:t>' '</a:t>
            </a:r>
            <a:r>
              <a:rPr>
                <a:latin typeface="Courier"/>
              </a:rPr>
              <a:t>, first_name, last_name,</a:t>
            </a:r>
            <a:br/>
            <a:r>
              <a:rPr>
                <a:latin typeface="Courier"/>
              </a:rPr>
              <a:t>    IIF(balance</a:t>
            </a:r>
            <a:r>
              <a:rPr>
                <a:solidFill>
                  <a:srgbClr val="666666"/>
                </a:solidFill>
                <a:latin typeface="Courier"/>
              </a:rPr>
              <a:t>&gt;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'*'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''</a:t>
            </a:r>
            <a:r>
              <a:rPr>
                <a:latin typeface="Courier"/>
              </a:rPr>
              <a:t>))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'Name*'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LEFT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ownerbalance.owner_id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'Name*'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IIF - SQLite and MSSQL Server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Name*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 Smithson *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Howard Ralston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 Clark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 Luton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 Greene *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IFNULL Function - MySQL, MariaDB, and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`IFNULL(x,y)’ - Return y of x is NULL otherwise return x.</a:t>
            </a:r>
          </a:p>
          <a:p>
            <a:pPr lvl="0"/>
            <a:r>
              <a:rPr/>
              <a:t>Example using SQLite date functions.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IFNULL Function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name, </a:t>
            </a:r>
            <a:r>
              <a:rPr>
                <a:solidFill>
                  <a:srgbClr val="06287E"/>
                </a:solidFill>
                <a:latin typeface="Courier"/>
              </a:rPr>
              <a:t>ROUND</a:t>
            </a:r>
            <a:r>
              <a:rPr>
                <a:latin typeface="Courier"/>
              </a:rPr>
              <a:t>( ( JULIANDAY(IFNULL(death_datetime, </a:t>
            </a:r>
            <a:r>
              <a:rPr>
                <a:solidFill>
                  <a:srgbClr val="902000"/>
                </a:solidFill>
                <a:latin typeface="Courier"/>
              </a:rPr>
              <a:t>DATE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'now'</a:t>
            </a:r>
            <a:r>
              <a:rPr>
                <a:latin typeface="Courier"/>
              </a:rPr>
              <a:t>) )) 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 JULIANDAY(birth_datetime) ) </a:t>
            </a:r>
            <a:r>
              <a:rPr>
                <a:solidFill>
                  <a:srgbClr val="666666"/>
                </a:solidFill>
                <a:latin typeface="Courier"/>
              </a:rPr>
              <a:t>/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365.25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</a:t>
            </a:r>
            <a:r>
              <a:rPr>
                <a:latin typeface="Courier"/>
              </a:rPr>
              <a:t> 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Age, </a:t>
            </a:r>
            <a:r>
              <a:rPr b="1">
                <a:solidFill>
                  <a:srgbClr val="007020"/>
                </a:solidFill>
                <a:latin typeface="Courier"/>
              </a:rPr>
              <a:t>IF</a:t>
            </a:r>
            <a:r>
              <a:rPr>
                <a:latin typeface="Courier"/>
              </a:rPr>
              <a:t>(death_datetime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''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70A0"/>
                </a:solidFill>
                <a:latin typeface="Courier"/>
              </a:rPr>
              <a:t>'Deceased'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Deceased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IFNULL Function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Deceased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5.0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13.8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Deceased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3.5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Bonnie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4.6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Deceased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6.0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4.2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6.5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3.6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3.6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IFNULL Work Around -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MSSQL Server does not have a function exactly like </a:t>
            </a:r>
            <a:r>
              <a:rPr>
                <a:latin typeface="Courier"/>
              </a:rPr>
              <a:t>IFNULL</a:t>
            </a:r>
            <a:r>
              <a:rPr/>
              <a:t>. It can easily be accomplished using an expression like </a:t>
            </a:r>
            <a:r>
              <a:rPr>
                <a:latin typeface="Courier"/>
              </a:rPr>
              <a:t>IIF(x IS NULL, y, x)</a:t>
            </a:r>
            <a:r>
              <a:rPr/>
              <a:t>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CASE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 </a:t>
            </a:r>
            <a:r>
              <a:rPr>
                <a:latin typeface="Courier"/>
              </a:rPr>
              <a:t>CASE</a:t>
            </a:r>
            <a:r>
              <a:rPr/>
              <a:t> expression allow for complex logical evaluation in a column.</a:t>
            </a:r>
          </a:p>
          <a:p>
            <a:pPr lvl="0"/>
            <a:r>
              <a:rPr/>
              <a:t>Two forms:</a:t>
            </a:r>
          </a:p>
          <a:p>
            <a:pPr lvl="1"/>
            <a:r>
              <a:rPr/>
              <a:t>Where it compares an expression to various simple expressions until it finds a match.</a:t>
            </a:r>
          </a:p>
          <a:p>
            <a:pPr lvl="1"/>
            <a:r>
              <a:rPr/>
              <a:t>Where it evaluates each Boolean expression until it finds a true value.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CASE</a:t>
            </a:r>
            <a:r>
              <a:rPr/>
              <a:t> with Simple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CASE</a:t>
            </a:r>
            <a:r>
              <a:rPr>
                <a:latin typeface="Courier"/>
              </a:rPr>
              <a:t> expr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value1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return1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value2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return2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666666"/>
                </a:solidFill>
                <a:latin typeface="Courier"/>
              </a:rPr>
              <a:t>..</a:t>
            </a:r>
            <a:r>
              <a:rPr>
                <a:latin typeface="Courier"/>
              </a:rPr>
              <a:t>.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ELSE</a:t>
            </a:r>
            <a:r>
              <a:rPr>
                <a:latin typeface="Courier"/>
              </a:rPr>
              <a:t> return_else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Case - Simple Set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name,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CASE</a:t>
            </a:r>
            <a:r>
              <a:rPr>
                <a:latin typeface="Courier"/>
              </a:rPr>
              <a:t> species_id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'Cat'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'D'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'Dog'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ELSE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'Other'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Species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Case - Simple Set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Dog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CASE</a:t>
            </a:r>
            <a:r>
              <a:rPr/>
              <a:t> with Boolean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CASE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bool_expr1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return1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bool_expr2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return2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666666"/>
                </a:solidFill>
                <a:latin typeface="Courier"/>
              </a:rPr>
              <a:t>..</a:t>
            </a:r>
            <a:r>
              <a:rPr>
                <a:latin typeface="Courier"/>
              </a:rPr>
              <a:t>.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ELSE</a:t>
            </a:r>
            <a:r>
              <a:rPr>
                <a:latin typeface="Courier"/>
              </a:rPr>
              <a:t> return_else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Case - Boolean Values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animal_id, name, species_id,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CASE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weight </a:t>
            </a:r>
            <a:r>
              <a:rPr>
                <a:solidFill>
                  <a:srgbClr val="666666"/>
                </a:solidFill>
                <a:latin typeface="Courier"/>
              </a:rPr>
              <a:t>&lt;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8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'small'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WHEN</a:t>
            </a:r>
            <a:r>
              <a:rPr>
                <a:latin typeface="Courier"/>
              </a:rPr>
              <a:t> weight </a:t>
            </a:r>
            <a:r>
              <a:rPr>
                <a:solidFill>
                  <a:srgbClr val="666666"/>
                </a:solidFill>
                <a:latin typeface="Courier"/>
              </a:rPr>
              <a:t>&lt;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15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THEN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'medium'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ELSE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'large'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Size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ORDER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Size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Case - Boolean Values - Result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animal_id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species_id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Size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Kitty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large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Penny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large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medium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Cookie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medium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Daisy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small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Holly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small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Rosie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small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 or IIF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Shorthand for writing a simple </a:t>
            </a:r>
            <a:r>
              <a:rPr>
                <a:latin typeface="Courier"/>
              </a:rPr>
              <a:t>CASE</a:t>
            </a:r>
            <a:r>
              <a:rPr/>
              <a:t> statement with one Boolean test.</a:t>
            </a:r>
          </a:p>
          <a:p>
            <a:pPr lvl="0"/>
            <a:r>
              <a:rPr/>
              <a:t>MSSQL</a:t>
            </a:r>
          </a:p>
          <a:p>
            <a:pPr lvl="1"/>
            <a:r>
              <a:rPr>
                <a:latin typeface="Courier"/>
              </a:rPr>
              <a:t>IIF(x,y,z)</a:t>
            </a:r>
            <a:r>
              <a:rPr/>
              <a:t> - Return y if x is true else return z.</a:t>
            </a:r>
          </a:p>
          <a:p>
            <a:pPr lvl="0"/>
            <a:r>
              <a:rPr/>
              <a:t>MySQL</a:t>
            </a:r>
          </a:p>
          <a:p>
            <a:pPr lvl="1"/>
            <a:r>
              <a:rPr>
                <a:latin typeface="Courier"/>
              </a:rPr>
              <a:t>IF(x,y,z)</a:t>
            </a:r>
            <a:r>
              <a:rPr/>
              <a:t> - Return y if x is true else return z.</a:t>
            </a:r>
          </a:p>
          <a:p>
            <a:pPr lvl="0"/>
            <a:r>
              <a:rPr/>
              <a:t>SQLite</a:t>
            </a:r>
          </a:p>
          <a:p>
            <a:pPr lvl="1"/>
            <a:r>
              <a:rPr/>
              <a:t>Both Forms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17 - SQL Attribute Logic</dc:title>
  <dc:creator>James M. Reneau Ph.D.</dc:creator>
  <cp:keywords>database, relational database, mysql, sqlite, mssql, sql server, normalization</cp:keywords>
  <dcterms:created xsi:type="dcterms:W3CDTF">2025-03-31T17:59:05Z</dcterms:created>
  <dcterms:modified xsi:type="dcterms:W3CDTF">2025-03-31T17:59:05Z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2025-03-23</vt:lpwstr>
  </property>
  <property fmtid="{D5CDD505-2E9C-101B-9397-08002B2CF9AE}" pid="4" name="subtitle">
    <vt:lpwstr>Introduction to Database Systems Modeling and Administration</vt:lpwstr>
  </property>
</Properties>
</file>