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5" Type="http://schemas.openxmlformats.org/officeDocument/2006/relationships/viewProps" Target="viewProps.xml" /><Relationship Id="rId2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7" Type="http://schemas.openxmlformats.org/officeDocument/2006/relationships/tableStyles" Target="tableStyles.xml" /><Relationship Id="rId2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png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18 - SQL Maintain Tables and Indexes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2025-02-17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</a:t>
            </a:r>
            <a:r>
              <a:rPr>
                <a:latin typeface="Courier"/>
              </a:rPr>
              <a:t>CREATE TABLE</a:t>
            </a:r>
            <a:r>
              <a:rPr/>
              <a:t> statement is extremely complex.</a:t>
            </a:r>
          </a:p>
          <a:p>
            <a:pPr lvl="0"/>
            <a:r>
              <a:rPr>
                <a:latin typeface="Courier"/>
              </a:rPr>
              <a:t>CREATE TABLE tablename ( ... );</a:t>
            </a:r>
          </a:p>
          <a:p>
            <a:pPr lvl="0"/>
            <a:r>
              <a:rPr/>
              <a:t>Includes columns with types and additional constraints.</a:t>
            </a:r>
          </a:p>
          <a:p>
            <a:pPr lvl="0"/>
            <a:r>
              <a:rPr/>
              <a:t>Also includes constraints.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Table - Adding a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To add a column we use the column name (that we want to assign) followed by the data type.</a:t>
            </a:r>
          </a:p>
          <a:p>
            <a:pPr lvl="0"/>
            <a:r>
              <a:rPr/>
              <a:t>Examples include:</a:t>
            </a:r>
          </a:p>
          <a:p>
            <a:pPr lvl="1"/>
            <a:r>
              <a:rPr/>
              <a:t>‘person_id INTEGER’,</a:t>
            </a:r>
          </a:p>
          <a:p>
            <a:pPr lvl="1"/>
            <a:r>
              <a:rPr/>
              <a:t>‘address VARCHAR(40)’,</a:t>
            </a:r>
          </a:p>
          <a:p>
            <a:pPr lvl="1"/>
            <a:r>
              <a:rPr/>
              <a:t>and ‘order_datetime DATETIME’.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Table - Column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We can add optional column constraints, after the column type:</a:t>
            </a:r>
          </a:p>
          <a:p>
            <a:pPr lvl="1"/>
            <a:r>
              <a:rPr>
                <a:latin typeface="Courier"/>
              </a:rPr>
              <a:t>PRIMARY KEY</a:t>
            </a:r>
            <a:r>
              <a:rPr/>
              <a:t> - specify simple primary key.</a:t>
            </a:r>
          </a:p>
          <a:p>
            <a:pPr lvl="1"/>
            <a:r>
              <a:rPr>
                <a:latin typeface="Courier"/>
              </a:rPr>
              <a:t>NOT NULL</a:t>
            </a:r>
            <a:r>
              <a:rPr/>
              <a:t> - do not allow a NULL value to be inserted in a column.</a:t>
            </a:r>
          </a:p>
          <a:p>
            <a:pPr lvl="1"/>
            <a:r>
              <a:rPr>
                <a:latin typeface="Courier"/>
              </a:rPr>
              <a:t>UNIQUE</a:t>
            </a:r>
            <a:r>
              <a:rPr/>
              <a:t> - do not allow duplicate values in a column.</a:t>
            </a:r>
          </a:p>
          <a:p>
            <a:pPr lvl="1"/>
            <a:r>
              <a:rPr>
                <a:latin typeface="Courier"/>
              </a:rPr>
              <a:t>DEFAULT value</a:t>
            </a:r>
            <a:r>
              <a:rPr/>
              <a:t> - default value if not included in the initial insert.</a:t>
            </a:r>
          </a:p>
          <a:p>
            <a:pPr lvl="1"/>
            <a:r>
              <a:rPr>
                <a:latin typeface="Courier"/>
              </a:rPr>
              <a:t>NOT NULL</a:t>
            </a:r>
            <a:r>
              <a:rPr/>
              <a:t> and </a:t>
            </a:r>
            <a:r>
              <a:rPr>
                <a:latin typeface="Courier"/>
              </a:rPr>
              <a:t>UNIQUE</a:t>
            </a:r>
            <a:r>
              <a:rPr/>
              <a:t> column constraints are automatically added to the definition of a primary key.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Table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TABLE</a:t>
            </a:r>
            <a:r>
              <a:rPr>
                <a:latin typeface="Courier"/>
              </a:rPr>
              <a:t> manufacturer (</a:t>
            </a:r>
            <a:br/>
            <a:r>
              <a:rPr>
                <a:latin typeface="Courier"/>
              </a:rPr>
              <a:t>    manufacturer_id </a:t>
            </a:r>
            <a:r>
              <a:rPr>
                <a:solidFill>
                  <a:srgbClr val="902000"/>
                </a:solidFill>
                <a:latin typeface="Courier"/>
              </a:rPr>
              <a:t>INTEGER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PRIMARY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KEY</a:t>
            </a:r>
            <a:r>
              <a:rPr>
                <a:latin typeface="Courier"/>
              </a:rPr>
              <a:t>,</a:t>
            </a:r>
            <a:br/>
            <a:r>
              <a:rPr>
                <a:latin typeface="Courier"/>
              </a:rPr>
              <a:t>    name </a:t>
            </a:r>
            <a:r>
              <a:rPr>
                <a:solidFill>
                  <a:srgbClr val="902000"/>
                </a:solidFill>
                <a:latin typeface="Courier"/>
              </a:rPr>
              <a:t>VARCHAR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40</a:t>
            </a:r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    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Table - Compound Primary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For a compound or complex primary key use a separate </a:t>
            </a:r>
            <a:r>
              <a:rPr>
                <a:latin typeface="Courier"/>
              </a:rPr>
              <a:t>PRIMARY KEY</a:t>
            </a:r>
            <a:r>
              <a:rPr/>
              <a:t> clause.</a:t>
            </a:r>
          </a:p>
          <a:p>
            <a:pPr lvl="0"/>
            <a:r>
              <a:rPr>
                <a:latin typeface="Courier"/>
              </a:rPr>
              <a:t>PRIMARY KEY (column, ...)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Table - Example with Complex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TABLE</a:t>
            </a:r>
            <a:r>
              <a:rPr>
                <a:latin typeface="Courier"/>
              </a:rPr>
              <a:t> printer (</a:t>
            </a:r>
            <a:br/>
            <a:r>
              <a:rPr>
                <a:latin typeface="Courier"/>
              </a:rPr>
              <a:t>    manufacturer_id </a:t>
            </a:r>
            <a:r>
              <a:rPr>
                <a:solidFill>
                  <a:srgbClr val="902000"/>
                </a:solidFill>
                <a:latin typeface="Courier"/>
              </a:rPr>
              <a:t>INTEGER</a:t>
            </a:r>
            <a:r>
              <a:rPr>
                <a:latin typeface="Courier"/>
              </a:rPr>
              <a:t>,</a:t>
            </a:r>
            <a:br/>
            <a:r>
              <a:rPr>
                <a:latin typeface="Courier"/>
              </a:rPr>
              <a:t>    model_no </a:t>
            </a:r>
            <a:r>
              <a:rPr>
                <a:solidFill>
                  <a:srgbClr val="902000"/>
                </a:solidFill>
                <a:latin typeface="Courier"/>
              </a:rPr>
              <a:t>VARCHAR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10</a:t>
            </a:r>
            <a:r>
              <a:rPr>
                <a:latin typeface="Courier"/>
              </a:rPr>
              <a:t>),</a:t>
            </a:r>
            <a:br/>
            <a:r>
              <a:rPr>
                <a:latin typeface="Courier"/>
              </a:rPr>
              <a:t>    name </a:t>
            </a:r>
            <a:r>
              <a:rPr>
                <a:solidFill>
                  <a:srgbClr val="902000"/>
                </a:solidFill>
                <a:latin typeface="Courier"/>
              </a:rPr>
              <a:t>VARCHAR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100</a:t>
            </a:r>
            <a:r>
              <a:rPr>
                <a:latin typeface="Courier"/>
              </a:rPr>
              <a:t>),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PRIMARY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KEY</a:t>
            </a:r>
            <a:r>
              <a:rPr>
                <a:latin typeface="Courier"/>
              </a:rPr>
              <a:t>(manufacturer_id, model_no),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FOREIGN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KEY</a:t>
            </a:r>
            <a:r>
              <a:rPr>
                <a:latin typeface="Courier"/>
              </a:rPr>
              <a:t> (manufacturer_id) </a:t>
            </a:r>
            <a:r>
              <a:rPr b="1">
                <a:solidFill>
                  <a:srgbClr val="007020"/>
                </a:solidFill>
                <a:latin typeface="Courier"/>
              </a:rPr>
              <a:t>REFERENCES</a:t>
            </a:r>
            <a:br/>
            <a:r>
              <a:rPr>
                <a:latin typeface="Courier"/>
              </a:rPr>
              <a:t>        manufacturer(manufacturer_id)</a:t>
            </a:r>
            <a:br/>
            <a:r>
              <a:rPr>
                <a:latin typeface="Courier"/>
              </a:rPr>
              <a:t>    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Table - Foreign Key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Use the </a:t>
            </a:r>
            <a:r>
              <a:rPr>
                <a:latin typeface="Courier"/>
              </a:rPr>
              <a:t>FOREIGN KEY</a:t>
            </a:r>
            <a:r>
              <a:rPr/>
              <a:t> constraint to enforce referential integrity.</a:t>
            </a:r>
          </a:p>
          <a:p>
            <a:pPr lvl="0"/>
            <a:r>
              <a:rPr/>
              <a:t>`FOREIGN KEY (column, …) REFERENCES table (remotecolumn, …)</a:t>
            </a:r>
          </a:p>
          <a:p>
            <a:pPr lvl="0"/>
            <a:r>
              <a:rPr/>
              <a:t>Lists an attribute or attributes on the table we are creating.</a:t>
            </a:r>
          </a:p>
          <a:p>
            <a:pPr lvl="0"/>
            <a:r>
              <a:rPr/>
              <a:t>The name of the related table.</a:t>
            </a:r>
          </a:p>
          <a:p>
            <a:pPr lvl="0"/>
            <a:r>
              <a:rPr/>
              <a:t>A list of the attribute(s) on the related table that make the connection.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Table - Complex Key ad Foreign Key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TABLE</a:t>
            </a:r>
            <a:r>
              <a:rPr>
                <a:latin typeface="Courier"/>
              </a:rPr>
              <a:t> printerfeatures ( manufacturer_id </a:t>
            </a:r>
            <a:r>
              <a:rPr>
                <a:solidFill>
                  <a:srgbClr val="902000"/>
                </a:solidFill>
                <a:latin typeface="Courier"/>
              </a:rPr>
              <a:t>INTEGER</a:t>
            </a:r>
            <a:r>
              <a:rPr>
                <a:latin typeface="Courier"/>
              </a:rPr>
              <a:t>, model_no </a:t>
            </a:r>
            <a:r>
              <a:rPr>
                <a:solidFill>
                  <a:srgbClr val="902000"/>
                </a:solidFill>
                <a:latin typeface="Courier"/>
              </a:rPr>
              <a:t>VARCHAR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10</a:t>
            </a:r>
            <a:r>
              <a:rPr>
                <a:latin typeface="Courier"/>
              </a:rPr>
              <a:t>), feature_id </a:t>
            </a:r>
            <a:r>
              <a:rPr>
                <a:solidFill>
                  <a:srgbClr val="902000"/>
                </a:solidFill>
                <a:latin typeface="Courier"/>
              </a:rPr>
              <a:t>VARCHAR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10</a:t>
            </a:r>
            <a:r>
              <a:rPr>
                <a:latin typeface="Courier"/>
              </a:rPr>
              <a:t>), comments </a:t>
            </a:r>
            <a:r>
              <a:rPr>
                <a:solidFill>
                  <a:srgbClr val="902000"/>
                </a:solidFill>
                <a:latin typeface="Courier"/>
              </a:rPr>
              <a:t>VARCHAR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255</a:t>
            </a:r>
            <a:r>
              <a:rPr>
                <a:latin typeface="Courier"/>
              </a:rPr>
              <a:t>),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PRIMARY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KEY</a:t>
            </a:r>
            <a:r>
              <a:rPr>
                <a:latin typeface="Courier"/>
              </a:rPr>
              <a:t>(manufacturer_id, model_no, feature_id), </a:t>
            </a:r>
            <a:r>
              <a:rPr b="1">
                <a:solidFill>
                  <a:srgbClr val="007020"/>
                </a:solidFill>
                <a:latin typeface="Courier"/>
              </a:rPr>
              <a:t>FOREIGN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KEY</a:t>
            </a:r>
            <a:r>
              <a:rPr>
                <a:latin typeface="Courier"/>
              </a:rPr>
              <a:t> (manufacturer_id, model_no) </a:t>
            </a:r>
            <a:r>
              <a:rPr b="1">
                <a:solidFill>
                  <a:srgbClr val="007020"/>
                </a:solidFill>
                <a:latin typeface="Courier"/>
              </a:rPr>
              <a:t>REFERENCES</a:t>
            </a:r>
            <a:r>
              <a:rPr>
                <a:latin typeface="Courier"/>
              </a:rPr>
              <a:t> printer(manufacturer_id, model_no), </a:t>
            </a:r>
            <a:r>
              <a:rPr b="1">
                <a:solidFill>
                  <a:srgbClr val="007020"/>
                </a:solidFill>
                <a:latin typeface="Courier"/>
              </a:rPr>
              <a:t>FOREIGN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KEY</a:t>
            </a:r>
            <a:r>
              <a:rPr>
                <a:latin typeface="Courier"/>
              </a:rPr>
              <a:t> (feature_id) </a:t>
            </a:r>
            <a:r>
              <a:rPr b="1">
                <a:solidFill>
                  <a:srgbClr val="007020"/>
                </a:solidFill>
                <a:latin typeface="Courier"/>
              </a:rPr>
              <a:t>REFERENCES</a:t>
            </a:r>
            <a:r>
              <a:rPr>
                <a:latin typeface="Courier"/>
              </a:rPr>
              <a:t> feature(feature_id));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DROP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DROP TABLE tablename;</a:t>
            </a:r>
          </a:p>
          <a:p>
            <a:pPr lvl="0"/>
            <a:r>
              <a:rPr b="1"/>
              <a:t>WARNING</a:t>
            </a:r>
          </a:p>
          <a:p>
            <a:pPr lvl="1"/>
            <a:r>
              <a:rPr/>
              <a:t>Will permanently remove all data and the table from the database. There is no undo.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ALTER TABLE - Adding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ALTER TABLE tablename ADD COLUMN column_name and  definition;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ALTER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TABLE</a:t>
            </a:r>
            <a:r>
              <a:rPr>
                <a:latin typeface="Courier"/>
              </a:rPr>
              <a:t> printer </a:t>
            </a:r>
            <a:r>
              <a:rPr b="1">
                <a:solidFill>
                  <a:srgbClr val="007020"/>
                </a:solidFill>
                <a:latin typeface="Courier"/>
              </a:rPr>
              <a:t>ADD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COLUMN</a:t>
            </a:r>
            <a:r>
              <a:rPr>
                <a:latin typeface="Courier"/>
              </a:rPr>
              <a:t> msrp </a:t>
            </a:r>
            <a:r>
              <a:rPr>
                <a:solidFill>
                  <a:srgbClr val="902000"/>
                </a:solidFill>
                <a:latin typeface="Courier"/>
              </a:rPr>
              <a:t>DECIMAL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12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A070"/>
                </a:solidFill>
                <a:latin typeface="Courier"/>
              </a:rPr>
              <a:t>2</a:t>
            </a:r>
            <a:r>
              <a:rPr>
                <a:latin typeface="Courier"/>
              </a:rPr>
              <a:t>);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Scenario Used in this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All the statement examples in this chapter will be used to create a database that will contain information about printers, either 2D or 3D.</a:t>
            </a:r>
          </a:p>
        </p:txBody>
      </p:sp>
      <p:pic>
        <p:nvPicPr>
          <p:cNvPr descr="../Data/single_chapter_databases/create_printer_inventory/printer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48200" y="1295400"/>
            <a:ext cx="4038600" cy="2667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Chapter Example - Printer Database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ALTER TABLE - Drop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ALTER TABLE tablename DROP COLUMN columnname;</a:t>
            </a:r>
          </a:p>
          <a:p>
            <a:pPr lvl="0"/>
            <a:r>
              <a:rPr/>
              <a:t>There is no undoing this in most environments.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ALTER TABLE - Adding/Dropping a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MySQL, MariaDB, and MSSQL Server</a:t>
            </a:r>
          </a:p>
          <a:p>
            <a:pPr lvl="0"/>
            <a:r>
              <a:rPr>
                <a:latin typeface="Courier"/>
              </a:rPr>
              <a:t>ALTER TABLE tablename ADD CONSTRAINT constraint_name FOREIGN KEY (column...) REFERENCES other_table(column...);</a:t>
            </a:r>
          </a:p>
          <a:p>
            <a:pPr lvl="0"/>
            <a:r>
              <a:rPr>
                <a:latin typeface="Courier"/>
              </a:rPr>
              <a:t>ALTER TABLE tablename DROP CONSTRAINT constraint_name;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Speed up searches on other fields, or groups of fields, we may need to create additional indexes.</a:t>
            </a:r>
          </a:p>
          <a:p>
            <a:pPr lvl="0"/>
            <a:r>
              <a:rPr>
                <a:latin typeface="Courier"/>
              </a:rPr>
              <a:t>CREATE INDEX indexname ON tablename (columns to index);</a:t>
            </a:r>
          </a:p>
          <a:p>
            <a:pPr lvl="0"/>
            <a:r>
              <a:rPr>
                <a:latin typeface="Courier"/>
              </a:rPr>
              <a:t>CREATE UNIQUE INDEX indexname ON tablename (columns to index);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Generic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Most databases have these common data types:</a:t>
            </a:r>
          </a:p>
          <a:p>
            <a:pPr lvl="0"/>
            <a:r>
              <a:rPr/>
              <a:t>Fixed precision number - an integer or decimal number.</a:t>
            </a:r>
          </a:p>
          <a:p>
            <a:pPr lvl="0"/>
            <a:r>
              <a:rPr/>
              <a:t>Floating point number - a decimal approximation of a number also known as a real or double.</a:t>
            </a:r>
          </a:p>
          <a:p>
            <a:pPr lvl="0"/>
            <a:r>
              <a:rPr/>
              <a:t>String - a sequence of usually UTF-8 characters. - Boolean - a true or false value.</a:t>
            </a:r>
          </a:p>
          <a:p>
            <a:pPr lvl="0"/>
            <a:r>
              <a:rPr/>
              <a:t>Date and Time.</a:t>
            </a:r>
          </a:p>
          <a:p>
            <a:pPr lvl="0"/>
            <a:r>
              <a:rPr/>
              <a:t>Binary Large Objects (BLOB)s.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Data Types - MySQL and MariaDB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BOOLEAN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True, false, 1, or 0.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INTEGER or INT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Integer Value (32 bit). -2,147,483,648 to 2,147,483,647 ( -2^31 to 2^31-1)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BIGINT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Big Integer Value (64 bit). -9,223,372,036,854,775,808 to 9,223,372,036,854,775,807 ( -2^63 to 2^63-1)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FLOAT(m,n)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Floating Point Number (7 significant decimal digits) m=digits, n=digits after decimal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DOUBLE(m,n)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Floating Point Number (15 to 17 significant decimal digits3) m=digits, n=digits after decimal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Data Types - MySQL and MariaDB - Continued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DECIMAL(m,n)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Fixed Point Decimal (Exact - 65 digits) m=digits, n=digits after decimal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VARCHAR(length)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Variable Character - string (specify maximum length)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TEXT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Text Attribute (0-216 in length)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BLOB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Binary Large Object (Image, Sound, or other Binary Data)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 in ISO Format “YYYY-MM-DD”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DATETIME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 and Time in ISO Format (24 Hour - seconds optional) “YYYY-MM-DD HH:MM:SS”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Data Types - SQLite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The null value representing no value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INTEGER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64 bit signed integer. Also used for boolean values.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TEXT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Variable length UTF-8 text.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BLOB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Binary Large Object (Image, Sound, or other Binary Data)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REAL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Floating point number stored as an IEEE 64 bit Double-precision number (15-17 significant decimal digits)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Data Types - SQLite -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No specific date, time, or datetime data type.</a:t>
            </a:r>
          </a:p>
          <a:p>
            <a:pPr lvl="0"/>
            <a:r>
              <a:rPr/>
              <a:t>Stored in three ways:</a:t>
            </a:r>
          </a:p>
          <a:p>
            <a:pPr lvl="1" indent="-342900" marL="685800">
              <a:buAutoNum type="arabicPeriod"/>
            </a:pPr>
            <a:r>
              <a:rPr/>
              <a:t>as TEXT in ISO8601 format,</a:t>
            </a:r>
          </a:p>
          <a:p>
            <a:pPr lvl="1" indent="-342900" marL="685800">
              <a:buAutoNum type="arabicPeriod"/>
            </a:pPr>
            <a:r>
              <a:rPr/>
              <a:t>as INTEGERS as Unix Time, or</a:t>
            </a:r>
          </a:p>
          <a:p>
            <a:pPr lvl="1" indent="-342900" marL="685800">
              <a:buAutoNum type="arabicPeriod"/>
            </a:pPr>
            <a:r>
              <a:rPr/>
              <a:t>as a REAL number of Julian days since Noon on November 24, 4714 BCE.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Data Types - MSSQL Server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BIT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single bit </a:t>
                      </a:r>
                      <a:r>
                        <a:rPr>
                          <a:latin typeface="Courier"/>
                        </a:rPr>
                        <a:t>0</a:t>
                      </a:r>
                      <a:r>
                        <a:rPr/>
                        <a:t> or </a:t>
                      </a:r>
                      <a:r>
                        <a:rPr>
                          <a:latin typeface="Courier"/>
                        </a:rPr>
                        <a:t>1</a:t>
                      </a:r>
                      <a:r>
                        <a:rPr/>
                        <a:t> - Used for storing Boolean values.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INT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Integer Value (32 bit). -2,147,483,648 to 2,147,483,647 ( -2^31 to 2^31-1)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BIGINT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Big Integer Value (64 bit). -9,223,372,036,854,775,808 to 9,223,372,036,854,775,807 ( -2^63 to 2^63-1)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MONEY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Fixed Point Decimal. -922,337,203,685,477.5808 to 922,337,203,685,477.5807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FLOAT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Large floating Point Number. -1.79E+308 to -2.23E-308, 0 and 2.23E-308 to 1.79E+308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Data Types - MSSQL Server - Continued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REAL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Single precission floating Point Number. - 3.40E + 38 to -1.18E - 38, 0 and 1.18E - 38 to 3.40E + 38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NCHAR(length)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Fixed Length Character String (specify storage length)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NVARCHAR(length)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Variable length Character - string (specify maximum length storage)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IMAGE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Variable length Binary Large Object (Image, Sound, or other Binary Data).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 in ISO Format “YYYY-MM-DD”.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DATETIME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 and Time in ISO Format (24 Hour - seconds optional). “YYYY-MM-DD HH:MM:SS.NNN”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18 - SQL Maintain Tables and Indexes</dc:title>
  <dc:creator>James M. Reneau Ph.D.</dc:creator>
  <cp:keywords>database, relational database, mysql, sqlite, mssql, sql server, normalization</cp:keywords>
  <dcterms:created xsi:type="dcterms:W3CDTF">2025-03-31T17:59:06Z</dcterms:created>
  <dcterms:modified xsi:type="dcterms:W3CDTF">2025-03-31T17:59:06Z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2025-02-17</vt:lpwstr>
  </property>
  <property fmtid="{D5CDD505-2E9C-101B-9397-08002B2CF9AE}" pid="4" name="subtitle">
    <vt:lpwstr>Introduction to Database Systems Modeling and Administration</vt:lpwstr>
  </property>
</Properties>
</file>