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37"/>
          <a:sy d="100" n="137"/>
        </p:scale>
        <p:origin x="144" y="288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5" Type="http://schemas.openxmlformats.org/officeDocument/2006/relationships/viewProps" Target="viewProps.xml" /><Relationship Id="rId2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27" Type="http://schemas.openxmlformats.org/officeDocument/2006/relationships/tableStyles" Target="tableStyles.xml" /><Relationship Id="rId26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56C-BA10-4529-B509-94C48D8B8FC4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E856-C4A8-49F4-A2EE-51E1E635A56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026F13-C5BE-ABC9-D36E-0B410FA7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1594-1D3B-41DA-81E7-1E8F57637E9A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07A2FF-A8FA-DED8-BCD3-4070D08B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0C1D-B607-4B0A-8CE4-E910E30E8A28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C744D-8A61-489C-ADF2-A4C14F7DF351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6F43349-6663-3A49-B88C-37BF494C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B4C5-6D1F-47D5-957E-979BCBC45E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1E98-07F7-4564-B3DF-C229531BDBED}" type="datetime1">
              <a:rPr lang="en-US" smtClean="0"/>
              <a:t>3/31/2025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55796F-F4D8-B6CF-04F9-0D903265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E9A2-36D1-49E3-95F2-C9A36F7C6133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438BA-7CE3-725C-C4CA-20FA6D17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89A2-8FD2-4973-85FC-23C84F97B995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D293-3F23-C2EC-3374-F317A7D7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982176" cy="871538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138" y="204788"/>
            <a:ext cx="4163661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982176" cy="351829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8261-E159-4780-9676-42641153FACE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3C5AEC-C428-0E91-A472-9B540E5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33D3-E427-40D6-A1A3-F07C854DFF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4E6E9A-915E-4B4A-E2AD-F55FFED09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gradFill flip="none" rotWithShape="1">
          <a:gsLst>
            <a:gs pos="12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9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BF13-0037-4229-AB06-CD8AF0340F3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93CF5B-E354-17E9-F9D5-D0263F37628A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hdr="0" sldNum="0"/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png" /></Relationships>
</file>

<file path=ppt/slides/_rels/slide2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Chapter 18 - SQL Maintain Tables and Indexes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Introduction to Database Systems Modeling and Administration</a:t>
            </a:r>
            <a:br/>
            <a:br/>
            <a:r>
              <a:rPr/>
              <a:t>James M. Reneau Ph.D.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2025-02-17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CREATE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 </a:t>
            </a:r>
            <a:r>
              <a:rPr>
                <a:latin typeface="Courier"/>
              </a:rPr>
              <a:t>CREATE TABLE</a:t>
            </a:r>
            <a:r>
              <a:rPr/>
              <a:t> statement is extremely complex.</a:t>
            </a:r>
          </a:p>
          <a:p>
            <a:pPr lvl="0"/>
            <a:r>
              <a:rPr>
                <a:latin typeface="Courier"/>
              </a:rPr>
              <a:t>CREATE TABLE tablename ( ... );</a:t>
            </a:r>
          </a:p>
          <a:p>
            <a:pPr lvl="0"/>
            <a:r>
              <a:rPr/>
              <a:t>Includes columns with types and additional constraints.</a:t>
            </a:r>
          </a:p>
          <a:p>
            <a:pPr lvl="0"/>
            <a:r>
              <a:rPr/>
              <a:t>Also includes constraints.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Create Table - Adding a Column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To add a column we use the column name (that we want to assign) followed by the data type.</a:t>
            </a:r>
          </a:p>
          <a:p>
            <a:pPr lvl="0"/>
            <a:r>
              <a:rPr/>
              <a:t>Examples include:</a:t>
            </a:r>
          </a:p>
          <a:p>
            <a:pPr lvl="1"/>
            <a:r>
              <a:rPr/>
              <a:t>‘person_id INTEGER’,</a:t>
            </a:r>
          </a:p>
          <a:p>
            <a:pPr lvl="1"/>
            <a:r>
              <a:rPr/>
              <a:t>‘address VARCHAR(40)’,</a:t>
            </a:r>
          </a:p>
          <a:p>
            <a:pPr lvl="1"/>
            <a:r>
              <a:rPr/>
              <a:t>and ‘order_datetime DATETIME’.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Create Table - Column Constraints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We can add optional column constraints, after the column type:</a:t>
            </a:r>
          </a:p>
          <a:p>
            <a:pPr lvl="1"/>
            <a:r>
              <a:rPr>
                <a:latin typeface="Courier"/>
              </a:rPr>
              <a:t>PRIMARY KEY</a:t>
            </a:r>
            <a:r>
              <a:rPr/>
              <a:t> - specify simple primary key.</a:t>
            </a:r>
          </a:p>
          <a:p>
            <a:pPr lvl="1"/>
            <a:r>
              <a:rPr>
                <a:latin typeface="Courier"/>
              </a:rPr>
              <a:t>NOT NULL</a:t>
            </a:r>
            <a:r>
              <a:rPr/>
              <a:t> - do not allow a NULL value to be inserted in a column.</a:t>
            </a:r>
          </a:p>
          <a:p>
            <a:pPr lvl="1"/>
            <a:r>
              <a:rPr>
                <a:latin typeface="Courier"/>
              </a:rPr>
              <a:t>UNIQUE</a:t>
            </a:r>
            <a:r>
              <a:rPr/>
              <a:t> - do not allow duplicate values in a column.</a:t>
            </a:r>
          </a:p>
          <a:p>
            <a:pPr lvl="1"/>
            <a:r>
              <a:rPr>
                <a:latin typeface="Courier"/>
              </a:rPr>
              <a:t>DEFAULT value</a:t>
            </a:r>
            <a:r>
              <a:rPr/>
              <a:t> - default value if not included in the initial insert.</a:t>
            </a:r>
          </a:p>
          <a:p>
            <a:pPr lvl="1"/>
            <a:r>
              <a:rPr>
                <a:latin typeface="Courier"/>
              </a:rPr>
              <a:t>NOT NULL</a:t>
            </a:r>
            <a:r>
              <a:rPr/>
              <a:t> and </a:t>
            </a:r>
            <a:r>
              <a:rPr>
                <a:latin typeface="Courier"/>
              </a:rPr>
              <a:t>UNIQUE</a:t>
            </a:r>
            <a:r>
              <a:rPr/>
              <a:t> column constraints are automatically added to the definition of a primary key.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Create Table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CREATE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TABLE</a:t>
            </a:r>
            <a:r>
              <a:rPr>
                <a:latin typeface="Courier"/>
              </a:rPr>
              <a:t> manufacturer (</a:t>
            </a:r>
            <a:br/>
            <a:r>
              <a:rPr>
                <a:latin typeface="Courier"/>
              </a:rPr>
              <a:t>    manufacturer_id </a:t>
            </a:r>
            <a:r>
              <a:rPr>
                <a:solidFill>
                  <a:srgbClr val="902000"/>
                </a:solidFill>
                <a:latin typeface="Courier"/>
              </a:rPr>
              <a:t>INTEGER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PRIMARY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KEY</a:t>
            </a:r>
            <a:r>
              <a:rPr>
                <a:latin typeface="Courier"/>
              </a:rPr>
              <a:t>,</a:t>
            </a:r>
            <a:br/>
            <a:r>
              <a:rPr>
                <a:latin typeface="Courier"/>
              </a:rPr>
              <a:t>    name </a:t>
            </a:r>
            <a:r>
              <a:rPr>
                <a:solidFill>
                  <a:srgbClr val="902000"/>
                </a:solidFill>
                <a:latin typeface="Courier"/>
              </a:rPr>
              <a:t>VARCHAR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40A070"/>
                </a:solidFill>
                <a:latin typeface="Courier"/>
              </a:rPr>
              <a:t>40</a:t>
            </a:r>
            <a:r>
              <a:rPr>
                <a:latin typeface="Courier"/>
              </a:rPr>
              <a:t>)</a:t>
            </a:r>
            <a:br/>
            <a:r>
              <a:rPr>
                <a:latin typeface="Courier"/>
              </a:rPr>
              <a:t>    );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Create Table - Compound Primary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For a compound or complex primary key use a separate </a:t>
            </a:r>
            <a:r>
              <a:rPr>
                <a:latin typeface="Courier"/>
              </a:rPr>
              <a:t>PRIMARY KEY</a:t>
            </a:r>
            <a:r>
              <a:rPr/>
              <a:t> clause.</a:t>
            </a:r>
          </a:p>
          <a:p>
            <a:pPr lvl="0"/>
            <a:r>
              <a:rPr>
                <a:latin typeface="Courier"/>
              </a:rPr>
              <a:t>PRIMARY KEY (column, ...)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Create Table - Example with Complex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CREATE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TABLE</a:t>
            </a:r>
            <a:r>
              <a:rPr>
                <a:latin typeface="Courier"/>
              </a:rPr>
              <a:t> printer (</a:t>
            </a:r>
            <a:br/>
            <a:r>
              <a:rPr>
                <a:latin typeface="Courier"/>
              </a:rPr>
              <a:t>    manufacturer_id </a:t>
            </a:r>
            <a:r>
              <a:rPr>
                <a:solidFill>
                  <a:srgbClr val="902000"/>
                </a:solidFill>
                <a:latin typeface="Courier"/>
              </a:rPr>
              <a:t>INTEGER</a:t>
            </a:r>
            <a:r>
              <a:rPr>
                <a:latin typeface="Courier"/>
              </a:rPr>
              <a:t>,</a:t>
            </a:r>
            <a:br/>
            <a:r>
              <a:rPr>
                <a:latin typeface="Courier"/>
              </a:rPr>
              <a:t>    model_no </a:t>
            </a:r>
            <a:r>
              <a:rPr>
                <a:solidFill>
                  <a:srgbClr val="902000"/>
                </a:solidFill>
                <a:latin typeface="Courier"/>
              </a:rPr>
              <a:t>VARCHAR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40A070"/>
                </a:solidFill>
                <a:latin typeface="Courier"/>
              </a:rPr>
              <a:t>10</a:t>
            </a:r>
            <a:r>
              <a:rPr>
                <a:latin typeface="Courier"/>
              </a:rPr>
              <a:t>),</a:t>
            </a:r>
            <a:br/>
            <a:r>
              <a:rPr>
                <a:latin typeface="Courier"/>
              </a:rPr>
              <a:t>    name </a:t>
            </a:r>
            <a:r>
              <a:rPr>
                <a:solidFill>
                  <a:srgbClr val="902000"/>
                </a:solidFill>
                <a:latin typeface="Courier"/>
              </a:rPr>
              <a:t>VARCHAR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40A070"/>
                </a:solidFill>
                <a:latin typeface="Courier"/>
              </a:rPr>
              <a:t>100</a:t>
            </a:r>
            <a:r>
              <a:rPr>
                <a:latin typeface="Courier"/>
              </a:rPr>
              <a:t>),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PRIMARY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KEY</a:t>
            </a:r>
            <a:r>
              <a:rPr>
                <a:latin typeface="Courier"/>
              </a:rPr>
              <a:t>(manufacturer_id, model_no),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FOREIGN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KEY</a:t>
            </a:r>
            <a:r>
              <a:rPr>
                <a:latin typeface="Courier"/>
              </a:rPr>
              <a:t> (manufacturer_id) </a:t>
            </a:r>
            <a:r>
              <a:rPr b="1">
                <a:solidFill>
                  <a:srgbClr val="007020"/>
                </a:solidFill>
                <a:latin typeface="Courier"/>
              </a:rPr>
              <a:t>REFERENCES</a:t>
            </a:r>
            <a:br/>
            <a:r>
              <a:rPr>
                <a:latin typeface="Courier"/>
              </a:rPr>
              <a:t>        manufacturer(manufacturer_id)</a:t>
            </a:r>
            <a:br/>
            <a:r>
              <a:rPr>
                <a:latin typeface="Courier"/>
              </a:rPr>
              <a:t>    );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Create Table - Foreign Key Constraint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Use the </a:t>
            </a:r>
            <a:r>
              <a:rPr>
                <a:latin typeface="Courier"/>
              </a:rPr>
              <a:t>FOREIGN KEY</a:t>
            </a:r>
            <a:r>
              <a:rPr/>
              <a:t> constraint to enforce referential integrity.</a:t>
            </a:r>
          </a:p>
          <a:p>
            <a:pPr lvl="0"/>
            <a:r>
              <a:rPr/>
              <a:t>`FOREIGN KEY (column, …) REFERENCES table (remotecolumn, …)</a:t>
            </a:r>
          </a:p>
          <a:p>
            <a:pPr lvl="0"/>
            <a:r>
              <a:rPr/>
              <a:t>Lists an attribute or attributes on the table we are creating.</a:t>
            </a:r>
          </a:p>
          <a:p>
            <a:pPr lvl="0"/>
            <a:r>
              <a:rPr/>
              <a:t>The name of the related table.</a:t>
            </a:r>
          </a:p>
          <a:p>
            <a:pPr lvl="0"/>
            <a:r>
              <a:rPr/>
              <a:t>A list of the attribute(s) on the related table that make the connection.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Create Table - Complex Key ad Foreign Key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CREATE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TABLE</a:t>
            </a:r>
            <a:r>
              <a:rPr>
                <a:latin typeface="Courier"/>
              </a:rPr>
              <a:t> printerfeatures ( manufacturer_id </a:t>
            </a:r>
            <a:r>
              <a:rPr>
                <a:solidFill>
                  <a:srgbClr val="902000"/>
                </a:solidFill>
                <a:latin typeface="Courier"/>
              </a:rPr>
              <a:t>INTEGER</a:t>
            </a:r>
            <a:r>
              <a:rPr>
                <a:latin typeface="Courier"/>
              </a:rPr>
              <a:t>, model_no </a:t>
            </a:r>
            <a:r>
              <a:rPr>
                <a:solidFill>
                  <a:srgbClr val="902000"/>
                </a:solidFill>
                <a:latin typeface="Courier"/>
              </a:rPr>
              <a:t>VARCHAR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40A070"/>
                </a:solidFill>
                <a:latin typeface="Courier"/>
              </a:rPr>
              <a:t>10</a:t>
            </a:r>
            <a:r>
              <a:rPr>
                <a:latin typeface="Courier"/>
              </a:rPr>
              <a:t>), feature_id </a:t>
            </a:r>
            <a:r>
              <a:rPr>
                <a:solidFill>
                  <a:srgbClr val="902000"/>
                </a:solidFill>
                <a:latin typeface="Courier"/>
              </a:rPr>
              <a:t>VARCHAR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40A070"/>
                </a:solidFill>
                <a:latin typeface="Courier"/>
              </a:rPr>
              <a:t>10</a:t>
            </a:r>
            <a:r>
              <a:rPr>
                <a:latin typeface="Courier"/>
              </a:rPr>
              <a:t>), comments </a:t>
            </a:r>
            <a:r>
              <a:rPr>
                <a:solidFill>
                  <a:srgbClr val="902000"/>
                </a:solidFill>
                <a:latin typeface="Courier"/>
              </a:rPr>
              <a:t>VARCHAR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40A070"/>
                </a:solidFill>
                <a:latin typeface="Courier"/>
              </a:rPr>
              <a:t>255</a:t>
            </a:r>
            <a:r>
              <a:rPr>
                <a:latin typeface="Courier"/>
              </a:rPr>
              <a:t>),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PRIMARY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KEY</a:t>
            </a:r>
            <a:r>
              <a:rPr>
                <a:latin typeface="Courier"/>
              </a:rPr>
              <a:t>(manufacturer_id, model_no, feature_id), </a:t>
            </a:r>
            <a:r>
              <a:rPr b="1">
                <a:solidFill>
                  <a:srgbClr val="007020"/>
                </a:solidFill>
                <a:latin typeface="Courier"/>
              </a:rPr>
              <a:t>FOREIGN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KEY</a:t>
            </a:r>
            <a:r>
              <a:rPr>
                <a:latin typeface="Courier"/>
              </a:rPr>
              <a:t> (manufacturer_id, model_no) </a:t>
            </a:r>
            <a:r>
              <a:rPr b="1">
                <a:solidFill>
                  <a:srgbClr val="007020"/>
                </a:solidFill>
                <a:latin typeface="Courier"/>
              </a:rPr>
              <a:t>REFERENCES</a:t>
            </a:r>
            <a:r>
              <a:rPr>
                <a:latin typeface="Courier"/>
              </a:rPr>
              <a:t> printer(manufacturer_id, model_no), </a:t>
            </a:r>
            <a:r>
              <a:rPr b="1">
                <a:solidFill>
                  <a:srgbClr val="007020"/>
                </a:solidFill>
                <a:latin typeface="Courier"/>
              </a:rPr>
              <a:t>FOREIGN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KEY</a:t>
            </a:r>
            <a:r>
              <a:rPr>
                <a:latin typeface="Courier"/>
              </a:rPr>
              <a:t> (feature_id) </a:t>
            </a:r>
            <a:r>
              <a:rPr b="1">
                <a:solidFill>
                  <a:srgbClr val="007020"/>
                </a:solidFill>
                <a:latin typeface="Courier"/>
              </a:rPr>
              <a:t>REFERENCES</a:t>
            </a:r>
            <a:r>
              <a:rPr>
                <a:latin typeface="Courier"/>
              </a:rPr>
              <a:t> feature(feature_id));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DROP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DROP TABLE tablename;</a:t>
            </a:r>
          </a:p>
          <a:p>
            <a:pPr lvl="0"/>
            <a:r>
              <a:rPr b="1"/>
              <a:t>WARNING</a:t>
            </a:r>
          </a:p>
          <a:p>
            <a:pPr lvl="1"/>
            <a:r>
              <a:rPr/>
              <a:t>Will permanently remove all data and the table from the database. There is no undo.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ALTER TABLE - Adding Column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ALTER TABLE tablename ADD COLUMN column_name and  definition;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ALTER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TABLE</a:t>
            </a:r>
            <a:r>
              <a:rPr>
                <a:latin typeface="Courier"/>
              </a:rPr>
              <a:t> printer </a:t>
            </a:r>
            <a:r>
              <a:rPr b="1">
                <a:solidFill>
                  <a:srgbClr val="007020"/>
                </a:solidFill>
                <a:latin typeface="Courier"/>
              </a:rPr>
              <a:t>ADD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COLUMN</a:t>
            </a:r>
            <a:r>
              <a:rPr>
                <a:latin typeface="Courier"/>
              </a:rPr>
              <a:t> msrp </a:t>
            </a:r>
            <a:r>
              <a:rPr>
                <a:solidFill>
                  <a:srgbClr val="902000"/>
                </a:solidFill>
                <a:latin typeface="Courier"/>
              </a:rPr>
              <a:t>DECIMAL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40A070"/>
                </a:solidFill>
                <a:latin typeface="Courier"/>
              </a:rPr>
              <a:t>12</a:t>
            </a:r>
            <a:r>
              <a:rPr>
                <a:latin typeface="Courier"/>
              </a:rPr>
              <a:t>,</a:t>
            </a:r>
            <a:r>
              <a:rPr>
                <a:solidFill>
                  <a:srgbClr val="40A070"/>
                </a:solidFill>
                <a:latin typeface="Courier"/>
              </a:rPr>
              <a:t>2</a:t>
            </a:r>
            <a:r>
              <a:rPr>
                <a:latin typeface="Courier"/>
              </a:rPr>
              <a:t>);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Scenario Used in this Chapter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All the statement examples in this chapter will be used to create a database that will contain information about printers, either 2D or 3D.</a:t>
            </a:r>
          </a:p>
        </p:txBody>
      </p:sp>
      <p:pic>
        <p:nvPicPr>
          <p:cNvPr descr="../Data/single_chapter_databases/create_printer_inventory/printer.drawio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648200" y="1295400"/>
            <a:ext cx="4038600" cy="2667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648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Chapter Example - Printer Database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ALTER TABLE - Drop Column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ALTER TABLE tablename DROP COLUMN columnname;</a:t>
            </a:r>
          </a:p>
          <a:p>
            <a:pPr lvl="0"/>
            <a:r>
              <a:rPr/>
              <a:t>There is no undoing this in most environments.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ALTER TABLE - Adding/Dropping a Constraint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MySQL, MariaDB, and MSSQL Server</a:t>
            </a:r>
          </a:p>
          <a:p>
            <a:pPr lvl="0"/>
            <a:r>
              <a:rPr>
                <a:latin typeface="Courier"/>
              </a:rPr>
              <a:t>ALTER TABLE tablename ADD CONSTRAINT constraint_name FOREIGN KEY (column...) REFERENCES other_table(column...);</a:t>
            </a:r>
          </a:p>
          <a:p>
            <a:pPr lvl="0"/>
            <a:r>
              <a:rPr>
                <a:latin typeface="Courier"/>
              </a:rPr>
              <a:t>ALTER TABLE tablename DROP CONSTRAINT constraint_name;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Indexing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Speed up searches on other fields, or groups of fields, we may need to create additional indexes.</a:t>
            </a:r>
          </a:p>
          <a:p>
            <a:pPr lvl="0"/>
            <a:r>
              <a:rPr>
                <a:latin typeface="Courier"/>
              </a:rPr>
              <a:t>CREATE INDEX indexname ON tablename (columns to index);</a:t>
            </a:r>
          </a:p>
          <a:p>
            <a:pPr lvl="0"/>
            <a:r>
              <a:rPr>
                <a:latin typeface="Courier"/>
              </a:rPr>
              <a:t>CREATE UNIQUE INDEX indexname ON tablename (columns to index);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Generic 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Most databases have these common data types:</a:t>
            </a:r>
          </a:p>
          <a:p>
            <a:pPr lvl="0"/>
            <a:r>
              <a:rPr/>
              <a:t>Fixed precision number - an integer or decimal number.</a:t>
            </a:r>
          </a:p>
          <a:p>
            <a:pPr lvl="0"/>
            <a:r>
              <a:rPr/>
              <a:t>Floating point number - a decimal approximation of a number also known as a real or double.</a:t>
            </a:r>
          </a:p>
          <a:p>
            <a:pPr lvl="0"/>
            <a:r>
              <a:rPr/>
              <a:t>String - a sequence of usually UTF-8 characters. - Boolean - a true or false value.</a:t>
            </a:r>
          </a:p>
          <a:p>
            <a:pPr lvl="0"/>
            <a:r>
              <a:rPr/>
              <a:t>Date and Time.</a:t>
            </a:r>
          </a:p>
          <a:p>
            <a:pPr lvl="0"/>
            <a:r>
              <a:rPr/>
              <a:t>Binary Large Objects (BLOB)s.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Data Types - MySQL and MariaDB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Description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BOOLEAN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True, false, 1, or 0.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INTEGER or INT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Integer Value (32 bit). -2,147,483,648 to 2,147,483,647 ( -2^31 to 2^31-1)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BIGINT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Big Integer Value (64 bit). -9,223,372,036,854,775,808 to 9,223,372,036,854,775,807 ( -2^63 to 2^63-1)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FLOAT(m,n)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Floating Point Number (7 significant decimal digits) m=digits, n=digits after decimal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DOUBLE(m,n)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Floating Point Number (15 to 17 significant decimal digits3) m=digits, n=digits after decimal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Data Types - MySQL and MariaDB - Continued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Description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DECIMAL(m,n)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Fixed Point Decimal (Exact - 65 digits) m=digits, n=digits after decimal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VARCHAR(length)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Variable Character - string (specify maximum length)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TEXT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Text Attribute (0-216 in length)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BLOB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Binary Large Object (Image, Sound, or other Binary Data)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DATE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Date in ISO Format “YYYY-MM-DD”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DATETIME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Date and Time in ISO Format (24 Hour - seconds optional) “YYYY-MM-DD HH:MM:SS”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Data Types - SQLite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Description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NULL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The null value representing no value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INTEGER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64 bit signed integer. Also used for boolean values.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TEXT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Variable length UTF-8 text.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BLOB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Binary Large Object (Image, Sound, or other Binary Data)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REAL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Floating point number stored as an IEEE 64 bit Double-precision number (15-17 significant decimal digits)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Data Types - SQLite - 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No specific date, time, or datetime data type.</a:t>
            </a:r>
          </a:p>
          <a:p>
            <a:pPr lvl="0"/>
            <a:r>
              <a:rPr/>
              <a:t>Stored in three ways:</a:t>
            </a:r>
          </a:p>
          <a:p>
            <a:pPr lvl="1" indent="-342900" marL="685800">
              <a:buAutoNum type="arabicPeriod"/>
            </a:pPr>
            <a:r>
              <a:rPr/>
              <a:t>as TEXT in ISO8601 format,</a:t>
            </a:r>
          </a:p>
          <a:p>
            <a:pPr lvl="1" indent="-342900" marL="685800">
              <a:buAutoNum type="arabicPeriod"/>
            </a:pPr>
            <a:r>
              <a:rPr/>
              <a:t>as INTEGERS as Unix Time, or</a:t>
            </a:r>
          </a:p>
          <a:p>
            <a:pPr lvl="1" indent="-342900" marL="685800">
              <a:buAutoNum type="arabicPeriod"/>
            </a:pPr>
            <a:r>
              <a:rPr/>
              <a:t>as a REAL number of Julian days since Noon on November 24, 4714 BCE.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Data Types - MSSQL Server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Description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BIT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 single bit </a:t>
                      </a:r>
                      <a:r>
                        <a:rPr>
                          <a:latin typeface="Courier"/>
                        </a:rPr>
                        <a:t>0</a:t>
                      </a:r>
                      <a:r>
                        <a:rPr/>
                        <a:t> or </a:t>
                      </a:r>
                      <a:r>
                        <a:rPr>
                          <a:latin typeface="Courier"/>
                        </a:rPr>
                        <a:t>1</a:t>
                      </a:r>
                      <a:r>
                        <a:rPr/>
                        <a:t> - Used for storing Boolean values.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INT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Integer Value (32 bit). -2,147,483,648 to 2,147,483,647 ( -2^31 to 2^31-1)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BIGINT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Big Integer Value (64 bit). -9,223,372,036,854,775,808 to 9,223,372,036,854,775,807 ( -2^63 to 2^63-1)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MONEY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Fixed Point Decimal. -922,337,203,685,477.5808 to 922,337,203,685,477.5807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FLOAT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Large floating Point Number. -1.79E+308 to -2.23E-308, 0 and 2.23E-308 to 1.79E+308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Data Types - MSSQL Server - Continued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054100"/>
          <a:ext cx="8229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Description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REAL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Single precission floating Point Number. - 3.40E + 38 to -1.18E - 38, 0 and 1.18E - 38 to 3.40E + 38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NCHAR(length)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Fixed Length Character String (specify storage length)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NVARCHAR(length)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Variable length Character - string (specify maximum length storage)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IMAGE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Variable length Binary Large Object (Image, Sound, or other Binary Data).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DATE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Date in ISO Format “YYYY-MM-DD”.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DATETIME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Date and Time in ISO Format (24 Hour - seconds optional). “YYYY-MM-DD HH:MM:SS.NNN”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se" id="{C9921043-E6E9-4AF8-A1F3-C74159AB354A}" vid="{3A885E52-B674-4A31-8047-BC95A35CB0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142</Words>
  <Application>Microsoft Office PowerPoint</Application>
  <PresentationFormat>On-screen Show (16:9)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18 - SQL Maintain Tables and Indexes</dc:title>
  <dc:creator>James M. Reneau Ph.D.</dc:creator>
  <cp:keywords>database, relational database, mysql, sqlite, mssql, sql server, normalization</cp:keywords>
  <dcterms:created xsi:type="dcterms:W3CDTF">2025-03-31T17:59:06Z</dcterms:created>
  <dcterms:modified xsi:type="dcterms:W3CDTF">2025-03-31T17:59:06Z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lock-headings">
    <vt:lpwstr>True</vt:lpwstr>
  </property>
  <property fmtid="{D5CDD505-2E9C-101B-9397-08002B2CF9AE}" pid="3" name="date">
    <vt:lpwstr>2025-02-17</vt:lpwstr>
  </property>
  <property fmtid="{D5CDD505-2E9C-101B-9397-08002B2CF9AE}" pid="4" name="subtitle">
    <vt:lpwstr>Introduction to Database Systems Modeling and Administration</vt:lpwstr>
  </property>
</Properties>
</file>