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1" Type="http://schemas.openxmlformats.org/officeDocument/2006/relationships/viewProps" Target="viewProps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3" Type="http://schemas.openxmlformats.org/officeDocument/2006/relationships/tableStyles" Target="tableStyles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19 - SQL Inserting, Modifying, and Deleting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Transactions - MySQL and MariaDB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START TRANSACTION;</a:t>
            </a:r>
            <a:r>
              <a:rPr/>
              <a:t> - Start a transaction.</a:t>
            </a:r>
          </a:p>
          <a:p>
            <a:pPr lvl="0"/>
            <a:r>
              <a:rPr>
                <a:latin typeface="Courier"/>
              </a:rPr>
              <a:t>COMMIT;</a:t>
            </a:r>
            <a:r>
              <a:rPr/>
              <a:t>-| Close transaction and update all changes.</a:t>
            </a:r>
          </a:p>
          <a:p>
            <a:pPr lvl="0"/>
            <a:r>
              <a:rPr>
                <a:latin typeface="Courier"/>
              </a:rPr>
              <a:t>ROLLBACK;</a:t>
            </a:r>
            <a:r>
              <a:rPr/>
              <a:t> - Close transaction but undo any changes.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Transactions - SQLite and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BEGIN TRANSACTION;</a:t>
            </a:r>
            <a:r>
              <a:rPr/>
              <a:t> - Start a transaction.</a:t>
            </a:r>
          </a:p>
          <a:p>
            <a:pPr lvl="0"/>
            <a:r>
              <a:rPr>
                <a:latin typeface="Courier"/>
              </a:rPr>
              <a:t>COMMIT;</a:t>
            </a:r>
            <a:r>
              <a:rPr/>
              <a:t> - Close transaction and update all changes.</a:t>
            </a:r>
          </a:p>
          <a:p>
            <a:pPr lvl="0"/>
            <a:r>
              <a:rPr>
                <a:latin typeface="Courier"/>
              </a:rPr>
              <a:t>ROLLBACK;</a:t>
            </a:r>
            <a:r>
              <a:rPr/>
              <a:t> - Close transaction but undo any changes.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Update or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INSERT a new record or</a:t>
            </a:r>
          </a:p>
          <a:p>
            <a:pPr lvl="0"/>
            <a:r>
              <a:rPr/>
              <a:t>UPDATE if a record already exists.</a:t>
            </a:r>
          </a:p>
          <a:p>
            <a:pPr lvl="0"/>
            <a:r>
              <a:rPr/>
              <a:t>No standard syntax across databases.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MySQL and MariaDB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Add clause to </a:t>
            </a:r>
            <a:r>
              <a:rPr>
                <a:latin typeface="Courier"/>
              </a:rPr>
              <a:t>INSERT INTO</a:t>
            </a:r>
            <a:r>
              <a:rPr/>
              <a:t>.</a:t>
            </a:r>
          </a:p>
          <a:p>
            <a:pPr lvl="0"/>
            <a:r>
              <a:rPr/>
              <a:t>`ON DUPLICATE KEY UPDATE column=value, …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MySQL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INSERT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(owner_id, balance) </a:t>
            </a:r>
            <a:r>
              <a:rPr b="1">
                <a:solidFill>
                  <a:srgbClr val="007020"/>
                </a:solidFill>
                <a:latin typeface="Courier"/>
              </a:rPr>
              <a:t>VALUES</a:t>
            </a:r>
            <a:r>
              <a:rPr>
                <a:latin typeface="Courier"/>
              </a:rPr>
              <a:t> (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DUPLICATE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UPDATE</a:t>
            </a:r>
            <a:br/>
            <a:r>
              <a:rPr>
                <a:latin typeface="Courier"/>
              </a:rPr>
              <a:t>    balance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SQLite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Add clause to </a:t>
            </a:r>
            <a:r>
              <a:rPr>
                <a:latin typeface="Courier"/>
              </a:rPr>
              <a:t>INSERT INTO</a:t>
            </a:r>
            <a:r>
              <a:rPr/>
              <a:t>.</a:t>
            </a:r>
          </a:p>
          <a:p>
            <a:pPr lvl="0"/>
            <a:r>
              <a:rPr>
                <a:latin typeface="Courier"/>
              </a:rPr>
              <a:t>ON CONFLICT (uniqueness_constraint,...) DO UPDATE SET column=value, ...</a:t>
            </a:r>
          </a:p>
          <a:p>
            <a:pPr lvl="0"/>
            <a:r>
              <a:rPr>
                <a:latin typeface="Courier"/>
              </a:rPr>
              <a:t>ON CONFLICT (uniqueness_constraint,...) DO NOTHING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SQLite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INSERT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(owner_id, balance) </a:t>
            </a:r>
            <a:r>
              <a:rPr b="1">
                <a:solidFill>
                  <a:srgbClr val="007020"/>
                </a:solidFill>
                <a:latin typeface="Courier"/>
              </a:rPr>
              <a:t>VALUES</a:t>
            </a:r>
            <a:r>
              <a:rPr>
                <a:latin typeface="Courier"/>
              </a:rPr>
              <a:t> (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CONFLICT DO </a:t>
            </a:r>
            <a:r>
              <a:rPr b="1">
                <a:solidFill>
                  <a:srgbClr val="007020"/>
                </a:solidFill>
                <a:latin typeface="Courier"/>
              </a:rPr>
              <a:t>UPDATE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SET</a:t>
            </a:r>
            <a:br/>
            <a:r>
              <a:rPr>
                <a:latin typeface="Courier"/>
              </a:rPr>
              <a:t>    balance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MSSQL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Try to </a:t>
            </a:r>
            <a:r>
              <a:rPr>
                <a:latin typeface="Courier"/>
              </a:rPr>
              <a:t>UPDATE</a:t>
            </a:r>
            <a:r>
              <a:rPr/>
              <a:t>.</a:t>
            </a:r>
          </a:p>
          <a:p>
            <a:pPr lvl="0"/>
            <a:r>
              <a:rPr>
                <a:latin typeface="Courier"/>
              </a:rPr>
              <a:t>IF</a:t>
            </a:r>
            <a:r>
              <a:rPr/>
              <a:t> not successful, the </a:t>
            </a:r>
            <a:r>
              <a:rPr>
                <a:latin typeface="Courier"/>
              </a:rPr>
              <a:t>INSERT INTO</a:t>
            </a:r>
            <a:r>
              <a:rPr/>
              <a:t>.</a:t>
            </a:r>
          </a:p>
          <a:p>
            <a:pPr lvl="0"/>
            <a:r>
              <a:rPr/>
              <a:t>Uses </a:t>
            </a:r>
            <a:r>
              <a:rPr>
                <a:latin typeface="Courier"/>
              </a:rPr>
              <a:t>IF</a:t>
            </a:r>
            <a:r>
              <a:rPr/>
              <a:t> statement and </a:t>
            </a:r>
            <a:r>
              <a:rPr>
                <a:latin typeface="Courier"/>
              </a:rPr>
              <a:t>@@ROWCOUNT</a:t>
            </a:r>
            <a:r>
              <a:rPr/>
              <a:t> function.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UPSERT - MSSQL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UPDATE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SET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;</a:t>
            </a:r>
            <a:br/>
            <a:br/>
            <a:r>
              <a:rPr b="1">
                <a:solidFill>
                  <a:srgbClr val="007020"/>
                </a:solidFill>
                <a:latin typeface="Courier"/>
              </a:rPr>
              <a:t>IF</a:t>
            </a:r>
            <a:r>
              <a:rPr>
                <a:latin typeface="Courier"/>
              </a:rPr>
              <a:t> (@@ROWCOUNT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INSERT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ownerbalance</a:t>
            </a:r>
            <a:br/>
            <a:r>
              <a:rPr>
                <a:latin typeface="Courier"/>
              </a:rPr>
              <a:t>        (owner_id, balance) </a:t>
            </a:r>
            <a:r>
              <a:rPr b="1">
                <a:solidFill>
                  <a:srgbClr val="007020"/>
                </a:solidFill>
                <a:latin typeface="Courier"/>
              </a:rPr>
              <a:t>VALUES</a:t>
            </a:r>
            <a:r>
              <a:rPr>
                <a:latin typeface="Courier"/>
              </a:rPr>
              <a:t> (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29.97</a:t>
            </a:r>
            <a:r>
              <a:rPr>
                <a:latin typeface="Courier"/>
              </a:rPr>
              <a:t>)   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INSERT INTO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Add a row to a table.</a:t>
            </a:r>
          </a:p>
          <a:p>
            <a:pPr lvl="0"/>
            <a:r>
              <a:rPr>
                <a:latin typeface="Courier"/>
              </a:rPr>
              <a:t>INSERT INTO table ( columns ) VALUES ( values );</a:t>
            </a:r>
          </a:p>
          <a:p>
            <a:pPr lvl="0"/>
            <a:r>
              <a:rPr>
                <a:latin typeface="Courier"/>
              </a:rPr>
              <a:t>INSERT INTO table VALUES ( values );</a:t>
            </a:r>
          </a:p>
          <a:p>
            <a:pPr lvl="0"/>
            <a:r>
              <a:rPr/>
              <a:t>Two basic forms: 1) with the column names listed, and 2) without them.</a:t>
            </a:r>
          </a:p>
          <a:p>
            <a:pPr lvl="0"/>
            <a:r>
              <a:rPr/>
              <a:t>In form 1, columns not included will be assigned NULL or default values.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INSERT INTO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INSERT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INTO</a:t>
            </a:r>
            <a:r>
              <a:rPr>
                <a:latin typeface="Courier"/>
              </a:rPr>
              <a:t> owner (owner_id, last_name, first_name, phone,</a:t>
            </a:r>
            <a:br/>
            <a:r>
              <a:rPr>
                <a:latin typeface="Courier"/>
              </a:rPr>
              <a:t>    email)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VALUES</a:t>
            </a:r>
            <a:r>
              <a:rPr>
                <a:latin typeface="Courier"/>
              </a:rPr>
              <a:t> (</a:t>
            </a:r>
            <a:r>
              <a:rPr>
                <a:solidFill>
                  <a:srgbClr val="40A070"/>
                </a:solidFill>
                <a:latin typeface="Courier"/>
              </a:rPr>
              <a:t>6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'Jones'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'Arny'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'555-555-5015'</a:t>
            </a:r>
            <a:r>
              <a:rPr>
                <a:latin typeface="Courier"/>
              </a:rPr>
              <a:t>,</a:t>
            </a:r>
            <a:br/>
            <a:r>
              <a:rPr>
                <a:latin typeface="Courier"/>
              </a:rPr>
              <a:t>    </a:t>
            </a:r>
            <a:r>
              <a:rPr>
                <a:solidFill>
                  <a:srgbClr val="4070A0"/>
                </a:solidFill>
                <a:latin typeface="Courier"/>
              </a:rPr>
              <a:t>'arnyj88@notreal.com'</a:t>
            </a:r>
            <a:r>
              <a:rPr>
                <a:latin typeface="Courier"/>
              </a:rPr>
              <a:t>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UPDATE table SET field=value, ... WHERE selection;</a:t>
            </a:r>
          </a:p>
          <a:p>
            <a:pPr lvl="0"/>
            <a:r>
              <a:rPr/>
              <a:t>Uses the </a:t>
            </a:r>
            <a:r>
              <a:rPr>
                <a:latin typeface="Courier"/>
              </a:rPr>
              <a:t>WHERE</a:t>
            </a:r>
            <a:r>
              <a:rPr/>
              <a:t> clause to update zero or more rows at the same time.</a:t>
            </a:r>
          </a:p>
          <a:p>
            <a:pPr lvl="0"/>
            <a:r>
              <a:rPr/>
              <a:t>Omit the </a:t>
            </a:r>
            <a:r>
              <a:rPr>
                <a:latin typeface="Courier"/>
              </a:rPr>
              <a:t>WHERE</a:t>
            </a:r>
            <a:r>
              <a:rPr/>
              <a:t> clause when you are updating all rows.</a:t>
            </a:r>
          </a:p>
          <a:p>
            <a:pPr lvl="0"/>
            <a:r>
              <a:rPr/>
              <a:t>Be extremely careful that the </a:t>
            </a:r>
            <a:r>
              <a:rPr>
                <a:latin typeface="Courier"/>
              </a:rPr>
              <a:t>WHERE</a:t>
            </a:r>
            <a:r>
              <a:rPr/>
              <a:t> clause is correct.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UPDATE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UPDATE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SET</a:t>
            </a:r>
            <a:r>
              <a:rPr>
                <a:latin typeface="Courier"/>
              </a:rPr>
              <a:t> email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'rickyboi@notreal.com'</a:t>
            </a:r>
            <a:r>
              <a:rPr>
                <a:latin typeface="Courier"/>
              </a:rPr>
              <a:t>,</a:t>
            </a:r>
            <a:br/>
            <a:r>
              <a:rPr>
                <a:latin typeface="Courier"/>
              </a:rPr>
              <a:t>    phone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'555-555-6632'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8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DELETE FROM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DELETE FROM table WHERE selection;</a:t>
            </a:r>
          </a:p>
          <a:p>
            <a:pPr lvl="0"/>
            <a:r>
              <a:rPr/>
              <a:t>Deletes rows matching </a:t>
            </a:r>
            <a:r>
              <a:rPr>
                <a:latin typeface="Courier"/>
              </a:rPr>
              <a:t>WHERE</a:t>
            </a:r>
            <a:r>
              <a:rPr/>
              <a:t> criteria.</a:t>
            </a:r>
          </a:p>
          <a:p>
            <a:pPr lvl="0"/>
            <a:r>
              <a:rPr>
                <a:latin typeface="Courier"/>
              </a:rPr>
              <a:t>WHERE</a:t>
            </a:r>
            <a:r>
              <a:rPr/>
              <a:t> optional - deletes all rows if omitted.</a:t>
            </a:r>
          </a:p>
          <a:p>
            <a:pPr lvl="0"/>
            <a:r>
              <a:rPr/>
              <a:t>Can be dangerous if special care is not taken when writing the selection logic.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Get a Universally Unique Identifier (UUID)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Sometimes, when we are inserting a transaction into a database table, we don’t care what its primary key is.</a:t>
            </a:r>
          </a:p>
          <a:p>
            <a:pPr lvl="0"/>
            <a:r>
              <a:rPr/>
              <a:t>It just needs to have one.</a:t>
            </a:r>
          </a:p>
          <a:p>
            <a:pPr lvl="0"/>
            <a:r>
              <a:rPr/>
              <a:t>Use a Universally Unique Identifier (UUID).</a:t>
            </a:r>
          </a:p>
          <a:p>
            <a:pPr lvl="0"/>
            <a:r>
              <a:rPr/>
              <a:t>128 bit complex random sequence.</a:t>
            </a:r>
          </a:p>
          <a:p>
            <a:pPr lvl="0"/>
            <a:r>
              <a:rPr/>
              <a:t>Virtually impossible for two identical ones to be issued and used in the same application.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UUID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MyQL and MariaDB</a:t>
            </a:r>
          </a:p>
          <a:p>
            <a:pPr lvl="1"/>
            <a:r>
              <a:rPr>
                <a:latin typeface="Courier"/>
              </a:rPr>
              <a:t>UUID()</a:t>
            </a:r>
          </a:p>
          <a:p>
            <a:pPr lvl="0"/>
            <a:r>
              <a:rPr/>
              <a:t>SQLite</a:t>
            </a:r>
          </a:p>
          <a:p>
            <a:pPr lvl="1"/>
            <a:r>
              <a:rPr>
                <a:latin typeface="Courier"/>
              </a:rPr>
              <a:t>LOWER(HEX(RANDOMBLOB(16)))</a:t>
            </a:r>
          </a:p>
          <a:p>
            <a:pPr lvl="0"/>
            <a:r>
              <a:rPr/>
              <a:t>MSSQL Server</a:t>
            </a:r>
          </a:p>
          <a:p>
            <a:pPr lvl="1"/>
            <a:r>
              <a:rPr>
                <a:latin typeface="Courier"/>
              </a:rPr>
              <a:t>NEWID()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Grouping multiple SQL statements into a single update.</a:t>
            </a:r>
          </a:p>
          <a:p>
            <a:pPr lvl="0"/>
            <a:r>
              <a:rPr/>
              <a:t>All changes happen at the same time.</a:t>
            </a:r>
          </a:p>
          <a:p>
            <a:pPr lvl="0"/>
            <a:r>
              <a:rPr/>
              <a:t>Allows for the transaction to be cancelled (rolled back) if an error happens.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19 - SQL Inserting, Modifying, and Deleting Data</dc:title>
  <dc:creator>James M. Reneau Ph.D.</dc:creator>
  <cp:keywords>database, relational database, mysql, sqlite, mssql, sql server, normalization</cp:keywords>
  <dcterms:created xsi:type="dcterms:W3CDTF">2025-03-31T17:59:07Z</dcterms:created>
  <dcterms:modified xsi:type="dcterms:W3CDTF">2025-03-31T17:59:07Z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2025-03-28</vt:lpwstr>
  </property>
  <property fmtid="{D5CDD505-2E9C-101B-9397-08002B2CF9AE}" pid="4" name="subtitle">
    <vt:lpwstr>Introduction to Database Systems Modeling and Administration</vt:lpwstr>
  </property>
</Properties>
</file>