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5" Type="http://schemas.openxmlformats.org/officeDocument/2006/relationships/viewProps" Target="viewProps.xml" /><Relationship Id="rId1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7" Type="http://schemas.openxmlformats.org/officeDocument/2006/relationships/tableStyles" Target="tableStyles.xml" /><Relationship Id="rId1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20 -SQL Subqueries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UNION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'A'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type</a:t>
            </a:r>
            <a:r>
              <a:rPr>
                <a:latin typeface="Courier"/>
              </a:rPr>
              <a:t>, album_title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title, </a:t>
            </a:r>
            <a:r>
              <a:rPr>
                <a:solidFill>
                  <a:srgbClr val="902000"/>
                </a:solidFill>
                <a:latin typeface="Courier"/>
              </a:rPr>
              <a:t>year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album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artist_id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4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UNION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'M'</a:t>
            </a:r>
            <a:r>
              <a:rPr>
                <a:latin typeface="Courier"/>
              </a:rPr>
              <a:t>, title, </a:t>
            </a:r>
            <a:r>
              <a:rPr>
                <a:solidFill>
                  <a:srgbClr val="902000"/>
                </a:solidFill>
                <a:latin typeface="Courier"/>
              </a:rPr>
              <a:t>year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movie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director_id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4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INSERT INTO SELECT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Special form of `INSERT INTO’.</a:t>
            </a:r>
          </a:p>
          <a:p>
            <a:pPr lvl="0"/>
            <a:r>
              <a:rPr/>
              <a:t>Uses recordset from </a:t>
            </a:r>
            <a:r>
              <a:rPr>
                <a:latin typeface="Courier"/>
              </a:rPr>
              <a:t>SELECT</a:t>
            </a:r>
            <a:r>
              <a:rPr/>
              <a:t> as data for an insert.</a:t>
            </a:r>
          </a:p>
          <a:p>
            <a:pPr lvl="0"/>
            <a:r>
              <a:rPr/>
              <a:t>Often used to move data from one table to another.</a:t>
            </a:r>
          </a:p>
          <a:p>
            <a:pPr lvl="0"/>
            <a:r>
              <a:rPr/>
              <a:t>Also to create summary tables.</a:t>
            </a:r>
          </a:p>
          <a:p>
            <a:pPr lvl="0"/>
            <a:r>
              <a:rPr>
                <a:latin typeface="Courier"/>
              </a:rPr>
              <a:t>INSERT INTO table (columns) SELECT ...;</a:t>
            </a:r>
          </a:p>
          <a:p>
            <a:pPr lvl="0"/>
            <a:r>
              <a:rPr>
                <a:latin typeface="Courier"/>
              </a:rPr>
              <a:t>INSERT INTO table SELECT ...;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INSERT INTO SELECT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Rebuild ‘ownerbalance’ table.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INSERT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INTO</a:t>
            </a:r>
            <a:r>
              <a:rPr>
                <a:latin typeface="Courier"/>
              </a:rPr>
              <a:t> ownerbalance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</a:t>
            </a:r>
            <a:r>
              <a:rPr>
                <a:solidFill>
                  <a:srgbClr val="06287E"/>
                </a:solidFill>
                <a:latin typeface="Courier"/>
              </a:rPr>
              <a:t>SUM</a:t>
            </a:r>
            <a:r>
              <a:rPr>
                <a:latin typeface="Courier"/>
              </a:rPr>
              <a:t>(amount)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(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amount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charges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animal.animal_id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charges.animal_id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UNION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ALL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amount</a:t>
            </a:r>
            <a:r>
              <a:rPr>
                <a:solidFill>
                  <a:srgbClr val="666666"/>
                </a:solidFill>
                <a:latin typeface="Courier"/>
              </a:rPr>
              <a:t>*-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payments ) candp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GROUP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owner_id;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Special operator </a:t>
            </a:r>
            <a:r>
              <a:rPr>
                <a:latin typeface="Courier"/>
              </a:rPr>
              <a:t>IN</a:t>
            </a:r>
          </a:p>
          <a:p>
            <a:pPr lvl="0"/>
            <a:r>
              <a:rPr/>
              <a:t>Accepts a list or a recordset of values.</a:t>
            </a:r>
          </a:p>
          <a:p>
            <a:pPr lvl="0"/>
            <a:r>
              <a:rPr/>
              <a:t>True if value in list or recordset.</a:t>
            </a:r>
          </a:p>
          <a:p>
            <a:pPr lvl="0"/>
            <a:r>
              <a:rPr>
                <a:latin typeface="Courier"/>
              </a:rPr>
              <a:t>expression IN ( list, ...)</a:t>
            </a:r>
          </a:p>
          <a:p>
            <a:pPr lvl="0"/>
            <a:r>
              <a:rPr>
                <a:latin typeface="Courier"/>
              </a:rPr>
              <a:t>expression IN ( SELECT ... )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 Example With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owner_id, gender_id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gender_id </a:t>
            </a:r>
            <a:r>
              <a:rPr b="1">
                <a:solidFill>
                  <a:srgbClr val="007020"/>
                </a:solidFill>
                <a:latin typeface="Courier"/>
              </a:rPr>
              <a:t>IN</a:t>
            </a:r>
            <a:r>
              <a:rPr>
                <a:latin typeface="Courier"/>
              </a:rPr>
              <a:t> (</a:t>
            </a:r>
            <a:r>
              <a:rPr>
                <a:solidFill>
                  <a:srgbClr val="4070A0"/>
                </a:solidFill>
                <a:latin typeface="Courier"/>
              </a:rPr>
              <a:t>'NM'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'NF'</a:t>
            </a:r>
            <a:r>
              <a:rPr>
                <a:latin typeface="Courier"/>
              </a:rPr>
              <a:t>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animal_id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species_id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 Example with Subquery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owner_id, gender_id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gender_id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IN</a:t>
            </a:r>
            <a:r>
              <a:rPr>
                <a:latin typeface="Courier"/>
              </a:rPr>
              <a:t> (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gender_id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gender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description </a:t>
            </a:r>
            <a:r>
              <a:rPr b="1">
                <a:solidFill>
                  <a:srgbClr val="007020"/>
                </a:solidFill>
                <a:latin typeface="Courier"/>
              </a:rPr>
              <a:t>LIKE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'neutered%'</a:t>
            </a:r>
            <a:br/>
            <a:r>
              <a:rPr>
                <a:latin typeface="Courier"/>
              </a:rPr>
              <a:t>    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FROM Source or in a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You may use a </a:t>
            </a:r>
            <a:r>
              <a:rPr>
                <a:latin typeface="Courier"/>
              </a:rPr>
              <a:t>SELECT</a:t>
            </a:r>
            <a:r>
              <a:rPr/>
              <a:t> as a virtual table in a </a:t>
            </a:r>
            <a:r>
              <a:rPr>
                <a:latin typeface="Courier"/>
              </a:rPr>
              <a:t>FROM</a:t>
            </a:r>
            <a:r>
              <a:rPr/>
              <a:t> or </a:t>
            </a:r>
            <a:r>
              <a:rPr>
                <a:latin typeface="Courier"/>
              </a:rPr>
              <a:t>JOIN</a:t>
            </a:r>
            <a:r>
              <a:rPr/>
              <a:t>.</a:t>
            </a:r>
          </a:p>
          <a:p>
            <a:pPr lvl="0"/>
            <a:r>
              <a:rPr/>
              <a:t>Put subquery in parenthesis.</a:t>
            </a:r>
          </a:p>
          <a:p>
            <a:pPr lvl="0"/>
            <a:r>
              <a:rPr/>
              <a:t>Use </a:t>
            </a:r>
            <a:r>
              <a:rPr>
                <a:latin typeface="Courier"/>
              </a:rPr>
              <a:t>AS</a:t>
            </a:r>
            <a:r>
              <a:rPr/>
              <a:t> clause to give recordset an alias.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FROM Source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Find all living cats who are probably obese. The criteria is, any cat that weights 150% of the average weight of all cats should be listed.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owner_id, name, weight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(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AVG</a:t>
            </a:r>
            <a:r>
              <a:rPr>
                <a:latin typeface="Courier"/>
              </a:rPr>
              <a:t>(weight)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solidFill>
                  <a:srgbClr val="40A070"/>
                </a:solidFill>
                <a:latin typeface="Courier"/>
              </a:rPr>
              <a:t>1.5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target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species_id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'C'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w, animal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weight </a:t>
            </a:r>
            <a:r>
              <a:rPr>
                <a:solidFill>
                  <a:srgbClr val="666666"/>
                </a:solidFill>
                <a:latin typeface="Courier"/>
              </a:rPr>
              <a:t>&gt;</a:t>
            </a:r>
            <a:r>
              <a:rPr>
                <a:latin typeface="Courier"/>
              </a:rPr>
              <a:t> w.target </a:t>
            </a:r>
            <a:r>
              <a:rPr b="1">
                <a:solidFill>
                  <a:srgbClr val="007020"/>
                </a:solidFill>
                <a:latin typeface="Courier"/>
              </a:rPr>
              <a:t>AND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AND</a:t>
            </a:r>
            <a:r>
              <a:rPr>
                <a:latin typeface="Courier"/>
              </a:rPr>
              <a:t> species_id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'C'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Subqueries may also appear virtually anywhere.</a:t>
            </a:r>
          </a:p>
          <a:p>
            <a:pPr lvl="0"/>
            <a:r>
              <a:rPr/>
              <a:t>Use in an expression.</a:t>
            </a:r>
          </a:p>
          <a:p>
            <a:pPr lvl="0"/>
            <a:r>
              <a:rPr/>
              <a:t>Recordset should contain exactly one value.</a:t>
            </a:r>
          </a:p>
          <a:p>
            <a:pPr lvl="0"/>
            <a:r>
              <a:rPr/>
              <a:t>Put the query in parenthesis.</a:t>
            </a:r>
          </a:p>
          <a:p>
            <a:pPr lvl="0"/>
            <a:r>
              <a:rPr/>
              <a:t>Be sure to alias the expression.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Expression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 owners with the count of animals that they have in the database.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last_name, first_name,</a:t>
            </a:r>
            <a:br/>
            <a:r>
              <a:rPr>
                <a:latin typeface="Courier"/>
              </a:rPr>
              <a:t>    (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COUNT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animal.owner_id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owner.owner_id)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Animals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UNION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Merges recordsets.</a:t>
            </a:r>
          </a:p>
          <a:p>
            <a:pPr lvl="0"/>
            <a:r>
              <a:rPr/>
              <a:t>Useful when reporting or summarizing data from multiple sources.</a:t>
            </a:r>
          </a:p>
          <a:p>
            <a:pPr lvl="0"/>
            <a:r>
              <a:rPr/>
              <a:t>Recordsets must be </a:t>
            </a:r>
            <a:r>
              <a:rPr b="1"/>
              <a:t>union compatible</a:t>
            </a:r>
            <a:r>
              <a:rPr/>
              <a:t>.</a:t>
            </a:r>
          </a:p>
          <a:p>
            <a:pPr lvl="1"/>
            <a:r>
              <a:rPr/>
              <a:t>Same number of columns with the same types.</a:t>
            </a:r>
          </a:p>
          <a:p>
            <a:pPr lvl="0"/>
            <a:r>
              <a:rPr>
                <a:latin typeface="Courier"/>
              </a:rPr>
              <a:t>recordset UNION recordset</a:t>
            </a:r>
            <a:r>
              <a:rPr/>
              <a:t> - Merge removing duplicate rows.</a:t>
            </a:r>
          </a:p>
          <a:p>
            <a:pPr lvl="0"/>
            <a:r>
              <a:rPr>
                <a:latin typeface="Courier"/>
              </a:rPr>
              <a:t>recordset UNION ALL recordset</a:t>
            </a:r>
            <a:r>
              <a:rPr/>
              <a:t> - Merge preserving duplicate rows.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20 -SQL Subqueries</dc:title>
  <dc:creator>James M. Reneau Ph.D.</dc:creator>
  <cp:keywords>database, relational database, mysql, sqlite, mssql, sql server, normalization</cp:keywords>
  <dcterms:created xsi:type="dcterms:W3CDTF">2025-03-31T17:59:08Z</dcterms:created>
  <dcterms:modified xsi:type="dcterms:W3CDTF">2025-03-31T17:59:08Z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2025-03-28</vt:lpwstr>
  </property>
  <property fmtid="{D5CDD505-2E9C-101B-9397-08002B2CF9AE}" pid="4" name="subtitle">
    <vt:lpwstr>Introduction to Database Systems Modeling and Administration</vt:lpwstr>
  </property>
</Properties>
</file>