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0" Type="http://schemas.openxmlformats.org/officeDocument/2006/relationships/viewProps" Target="viewProps.xml" /><Relationship Id="rId1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21 - SQL Variables and Stored Procedures - MSSQL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EXEC - Running a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Aa stored procedure is started with the </a:t>
            </a:r>
            <a:r>
              <a:rPr>
                <a:latin typeface="Courier"/>
              </a:rPr>
              <a:t>EXEC</a:t>
            </a:r>
            <a:r>
              <a:rPr/>
              <a:t> command.</a:t>
            </a:r>
          </a:p>
          <a:p>
            <a:pPr lvl="0"/>
            <a:r>
              <a:rPr/>
              <a:t>If the procedure requires values or arguments passed, then the name is followed by a space and comma separated arguments.</a:t>
            </a:r>
          </a:p>
          <a:p>
            <a:pPr lvl="0"/>
            <a:r>
              <a:rPr>
                <a:latin typeface="Courier"/>
              </a:rPr>
              <a:t>EXEC ShowLiveAnimals;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Passing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List parameters and types in parentheses.</a:t>
            </a:r>
          </a:p>
          <a:p>
            <a:pPr lvl="0"/>
            <a:r>
              <a:rPr/>
              <a:t>Use </a:t>
            </a:r>
            <a:r>
              <a:rPr>
                <a:latin typeface="Courier"/>
              </a:rPr>
              <a:t>@</a:t>
            </a:r>
            <a:r>
              <a:rPr/>
              <a:t> before variable names</a:t>
            </a:r>
          </a:p>
          <a:p>
            <a:pPr lvl="0"/>
            <a:r>
              <a:rPr/>
              <a:t>In </a:t>
            </a:r>
            <a:r>
              <a:rPr>
                <a:latin typeface="Courier"/>
              </a:rPr>
              <a:t>EXEC</a:t>
            </a:r>
            <a:r>
              <a:rPr/>
              <a:t> follow procedure name by a space and comma separated values.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Passing Parameters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PROCEDURE</a:t>
            </a:r>
            <a:r>
              <a:rPr>
                <a:latin typeface="Courier"/>
              </a:rPr>
              <a:t> ShowOwner</a:t>
            </a:r>
            <a:br/>
            <a:r>
              <a:rPr>
                <a:latin typeface="Courier"/>
              </a:rPr>
              <a:t>(</a:t>
            </a:r>
            <a:br/>
            <a:r>
              <a:rPr>
                <a:latin typeface="Courier"/>
              </a:rPr>
              <a:t>    @owner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br/>
            <a:r>
              <a:rPr>
                <a:latin typeface="Courier"/>
              </a:rPr>
              <a:t>)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@owner;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stored function returns a single value.</a:t>
            </a:r>
          </a:p>
          <a:p>
            <a:pPr lvl="0"/>
            <a:r>
              <a:rPr/>
              <a:t>May be used in other statements.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FUNCTION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FUNCTION</a:t>
            </a:r>
            <a:r>
              <a:rPr>
                <a:latin typeface="Courier"/>
              </a:rPr>
              <a:t> calcCarryingCharge (</a:t>
            </a:r>
            <a:br/>
            <a:r>
              <a:rPr>
                <a:latin typeface="Courier"/>
              </a:rPr>
              <a:t>    @balance </a:t>
            </a:r>
            <a:r>
              <a:rPr>
                <a:solidFill>
                  <a:srgbClr val="902000"/>
                </a:solidFill>
                <a:latin typeface="Courier"/>
              </a:rPr>
              <a:t>DECIMAL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RETURNS </a:t>
            </a:r>
            <a:r>
              <a:rPr>
                <a:solidFill>
                  <a:srgbClr val="902000"/>
                </a:solidFill>
                <a:latin typeface="Courier"/>
              </a:rPr>
              <a:t>DECIMAL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i="1">
                <a:solidFill>
                  <a:srgbClr val="60A0B0"/>
                </a:solidFill>
                <a:latin typeface="Courier"/>
              </a:rPr>
              <a:t>-- calculate 1.5% interest on owner accounts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RETURN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ROUND</a:t>
            </a:r>
            <a:r>
              <a:rPr>
                <a:latin typeface="Courier"/>
              </a:rPr>
              <a:t>(@balance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1.015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);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FUNCTION Example -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last_name, first_name, balance, dbo.calcCarryingCharge(balance)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NewBalance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ownerbalance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ownerbalance.owner_id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first_name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NewBalance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123.45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125.30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345.98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351.17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56.75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57.60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Listing Procedures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EXEC</a:t>
            </a:r>
            <a:r>
              <a:rPr>
                <a:latin typeface="Courier"/>
              </a:rPr>
              <a:t> sp_stored_procedures @sp_owner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N</a:t>
            </a:r>
            <a:r>
              <a:rPr>
                <a:solidFill>
                  <a:srgbClr val="4070A0"/>
                </a:solidFill>
                <a:latin typeface="Courier"/>
              </a:rPr>
              <a:t>'dbo'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PROCEDURE_QUALIFIER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PROCEDURE_OWNER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PROCEDURE_NAME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vetoffice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calcCarryingCharge;0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vetoffice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postCharge;1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vetoffice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ShowLiveAnimals;1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vetoffice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ShowLiveAnimalsOwner;1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Deleting Procedures or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DROP PROCEDURE name;</a:t>
            </a:r>
            <a:r>
              <a:rPr/>
              <a:t> - Delete a stored procedure.</a:t>
            </a:r>
          </a:p>
          <a:p>
            <a:pPr lvl="0"/>
            <a:r>
              <a:rPr>
                <a:latin typeface="Courier"/>
              </a:rPr>
              <a:t>DROP FUNCTION name;</a:t>
            </a:r>
            <a:r>
              <a:rPr/>
              <a:t>- Delete a stored function.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Named block of the server’s memory that stores a value.</a:t>
            </a:r>
          </a:p>
          <a:p>
            <a:pPr lvl="0"/>
            <a:r>
              <a:rPr/>
              <a:t>Retrieved with the name.</a:t>
            </a:r>
          </a:p>
          <a:p>
            <a:pPr lvl="0"/>
            <a:r>
              <a:rPr/>
              <a:t>Variable names are:</a:t>
            </a:r>
          </a:p>
          <a:p>
            <a:pPr lvl="1"/>
            <a:r>
              <a:rPr/>
              <a:t>prefixed with the </a:t>
            </a:r>
            <a:r>
              <a:rPr>
                <a:latin typeface="Courier"/>
              </a:rPr>
              <a:t>@</a:t>
            </a:r>
            <a:r>
              <a:rPr/>
              <a:t> symbol,</a:t>
            </a:r>
          </a:p>
          <a:p>
            <a:pPr lvl="1"/>
            <a:r>
              <a:rPr/>
              <a:t>should have a name made of letters [a-z], numbers [0-9], and underscores,</a:t>
            </a:r>
          </a:p>
          <a:p>
            <a:pPr lvl="1"/>
            <a:r>
              <a:rPr/>
              <a:t>are case-insensitive</a:t>
            </a:r>
          </a:p>
          <a:p>
            <a:pPr lvl="0"/>
            <a:r>
              <a:rPr/>
              <a:t>in MSSQL must be declared before use.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Declaring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DECLARE @var_name data_type;</a:t>
            </a:r>
            <a:r>
              <a:rPr/>
              <a:t> - Create a variable of type, assigned to NULL.</a:t>
            </a:r>
          </a:p>
          <a:p>
            <a:pPr lvl="0"/>
            <a:r>
              <a:rPr>
                <a:latin typeface="Courier"/>
              </a:rPr>
              <a:t>DECLARE @var_name data_type = value;</a:t>
            </a:r>
            <a:r>
              <a:rPr/>
              <a:t> - Create an assign a new variable.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Declare a Variable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DECLARE</a:t>
            </a:r>
            <a:r>
              <a:rPr>
                <a:latin typeface="Courier"/>
              </a:rPr>
              <a:t> @foo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r>
              <a:rPr>
                <a:latin typeface="Courier"/>
              </a:rPr>
              <a:t>;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DECLARE</a:t>
            </a:r>
            <a:r>
              <a:rPr>
                <a:latin typeface="Courier"/>
              </a:rPr>
              <a:t> @uuid </a:t>
            </a:r>
            <a:r>
              <a:rPr>
                <a:solidFill>
                  <a:srgbClr val="902000"/>
                </a:solidFill>
                <a:latin typeface="Courier"/>
              </a:rPr>
              <a:t>VARCHAR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36</a:t>
            </a:r>
            <a:r>
              <a:rPr>
                <a:latin typeface="Courier"/>
              </a:rPr>
              <a:t>)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NEWID();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Assign an existing variable.</a:t>
            </a:r>
          </a:p>
          <a:p>
            <a:pPr lvl="0"/>
            <a:r>
              <a:rPr>
                <a:latin typeface="Courier"/>
              </a:rPr>
              <a:t>SET @variable = expression;</a:t>
            </a:r>
          </a:p>
          <a:p>
            <a:pPr lvl="0"/>
            <a:r>
              <a:rPr/>
              <a:t>Example:</a:t>
            </a:r>
          </a:p>
          <a:p>
            <a:pPr lvl="1"/>
            <a:r>
              <a:rPr>
                <a:latin typeface="Courier"/>
              </a:rPr>
              <a:t>SET @userName = 'Lex';</a:t>
            </a:r>
          </a:p>
          <a:p>
            <a:pPr lvl="1"/>
            <a:r>
              <a:rPr>
                <a:latin typeface="Courier"/>
              </a:rPr>
              <a:t>SET @num_live_animals = (SELECT count(*) FROM animal WHERE death_datetime IS NULL);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Setting in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may also assign a value to a declared variable as you calculate an expression.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DECLARE</a:t>
            </a:r>
            <a:r>
              <a:rPr>
                <a:latin typeface="Courier"/>
              </a:rPr>
              <a:t> @outstanding MONEY;</a:t>
            </a:r>
            <a:br/>
            <a:br/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@outstanding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SUM</a:t>
            </a:r>
            <a:r>
              <a:rPr>
                <a:latin typeface="Courier"/>
              </a:rPr>
              <a:t>(balance)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  <a:br/>
            <a:br/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last_name, first_name, balance, </a:t>
            </a:r>
            <a:r>
              <a:rPr>
                <a:solidFill>
                  <a:srgbClr val="06287E"/>
                </a:solidFill>
                <a:latin typeface="Courier"/>
              </a:rPr>
              <a:t>ROUND</a:t>
            </a:r>
            <a:r>
              <a:rPr>
                <a:latin typeface="Courier"/>
              </a:rPr>
              <a:t>(balance</a:t>
            </a:r>
            <a:r>
              <a:rPr>
                <a:solidFill>
                  <a:srgbClr val="666666"/>
                </a:solidFill>
                <a:latin typeface="Courier"/>
              </a:rPr>
              <a:t>/</a:t>
            </a:r>
            <a:r>
              <a:rPr>
                <a:latin typeface="Courier"/>
              </a:rPr>
              <a:t>@outstanding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100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'Percent'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ownerbalance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ownerbalance.owner_id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&lt;&gt;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Stored Procedures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Allows you to save regularly used SQL statements and calculations to the database with a custom name.</a:t>
            </a:r>
          </a:p>
          <a:p>
            <a:pPr lvl="0"/>
            <a:r>
              <a:rPr/>
              <a:t>Use in other statements or external programs. abase.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CREATE PROCEDURE [schema.]procedure_name( arguments, ...) AS BEGIN statements END;</a:t>
            </a:r>
          </a:p>
          <a:p>
            <a:pPr lvl="0"/>
            <a:r>
              <a:rPr/>
              <a:t>Belong to a schema within a database.</a:t>
            </a:r>
          </a:p>
          <a:p>
            <a:pPr lvl="1"/>
            <a:r>
              <a:rPr/>
              <a:t>Default schema ‘dbo’.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PROCEDURE -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PROCEDURE</a:t>
            </a:r>
            <a:r>
              <a:rPr>
                <a:latin typeface="Courier"/>
              </a:rPr>
              <a:t> ShowLiveAnimals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last_name, first_name, name, species_id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animal.owner_id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owner.owner_id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END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21 - SQL Variables and Stored Procedures - MSSQL</dc:title>
  <dc:creator>James M. Reneau Ph.D.</dc:creator>
  <cp:keywords>database, relational database, mysql, sqlite, mssql, sql server, normalization</cp:keywords>
  <dcterms:created xsi:type="dcterms:W3CDTF">2025-03-31T17:59:10Z</dcterms:created>
  <dcterms:modified xsi:type="dcterms:W3CDTF">2025-03-31T17:59:10Z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2025-03-31</vt:lpwstr>
  </property>
  <property fmtid="{D5CDD505-2E9C-101B-9397-08002B2CF9AE}" pid="4" name="subtitle">
    <vt:lpwstr>Introduction to Database Systems Modeling and Administration</vt:lpwstr>
  </property>
</Properties>
</file>