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37"/>
          <a:sy d="100" n="137"/>
        </p:scale>
        <p:origin x="144" y="288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slide" Target="slides/slide13.xml" /><Relationship Id="rId15" Type="http://schemas.openxmlformats.org/officeDocument/2006/relationships/slide" Target="slides/slide14.xml" /><Relationship Id="rId16" Type="http://schemas.openxmlformats.org/officeDocument/2006/relationships/slide" Target="slides/slide15.xml" /><Relationship Id="rId17" Type="http://schemas.openxmlformats.org/officeDocument/2006/relationships/slide" Target="slides/slide16.xml" /><Relationship Id="rId18" Type="http://schemas.openxmlformats.org/officeDocument/2006/relationships/slide" Target="slides/slide17.xml" /><Relationship Id="rId20" Type="http://schemas.openxmlformats.org/officeDocument/2006/relationships/viewProps" Target="viewProps.xml" /><Relationship Id="rId19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22" Type="http://schemas.openxmlformats.org/officeDocument/2006/relationships/tableStyles" Target="tableStyles.xml" /><Relationship Id="rId21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3C56C-BA10-4529-B509-94C48D8B8FC4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DE856-C4A8-49F4-A2EE-51E1E635A56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6026F13-C5BE-ABC9-D36E-0B410FA78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B1594-1D3B-41DA-81E7-1E8F57637E9A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AF07A2FF-A8FA-DED8-BCD3-4070D08BA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3229"/>
            <a:ext cx="8229600" cy="339447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0C1D-B607-4B0A-8CE4-E910E30E8A28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accent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CC744D-8A61-489C-ADF2-A4C14F7DF351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C6F43349-6663-3A49-B88C-37BF494CD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B4C5-6D1F-47D5-957E-979BCBC45E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C1E98-07F7-4564-B3DF-C229531BDBED}" type="datetime1">
              <a:rPr lang="en-US" smtClean="0"/>
              <a:t>3/31/2025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EC55796F-F4D8-B6CF-04F9-0D903265A1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BE9A2-36D1-49E3-95F2-C9A36F7C6133}" type="datetime1">
              <a:rPr lang="en-US" smtClean="0"/>
              <a:t>3/31/2025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1438BA-7CE3-725C-C4CA-20FA6D17F0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189A2-8FD2-4973-85FC-23C84F97B995}" type="datetime1">
              <a:rPr lang="en-US" smtClean="0"/>
              <a:t>3/31/2025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DD293-3F23-C2EC-3374-F317A7D7D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982176" cy="871538"/>
          </a:xfrm>
        </p:spPr>
        <p:txBody>
          <a:bodyPr anchor="b">
            <a:normAutofit/>
          </a:bodyPr>
          <a:lstStyle>
            <a:lvl1pPr algn="l">
              <a:defRPr sz="2400" b="1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138" y="204788"/>
            <a:ext cx="4163661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982176" cy="351829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F8261-E159-4780-9676-42641153FACE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D3C5AEC-C428-0E91-A472-9B540E5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833D3-E427-40D6-A1A3-F07C854DFF2B}" type="datetime1">
              <a:rPr lang="en-US" smtClean="0"/>
              <a:t>3/31/2025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4E6E9A-915E-4B4A-E2AD-F55FFED09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lang="en-US" dirty="0"/>
              <a:t>Introduction to Database Systems Modeling and Administration - C) 2025 </a:t>
            </a:r>
            <a:r>
              <a:rPr lang="en-US" dirty="0" err="1"/>
              <a:t>J.M.Reneau</a:t>
            </a:r>
            <a:r>
              <a:rPr lang="en-US" dirty="0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gradFill flip="none" rotWithShape="1">
          <a:gsLst>
            <a:gs pos="12000">
              <a:schemeClr val="bg1">
                <a:lumMod val="75000"/>
              </a:schemeClr>
            </a:gs>
            <a:gs pos="0">
              <a:schemeClr val="bg1">
                <a:lumMod val="50000"/>
              </a:schemeClr>
            </a:gs>
            <a:gs pos="90000">
              <a:schemeClr val="bg1">
                <a:lumMod val="9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dirty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dirty="0" lang="en-US"/>
              <a:t>Click to edit Master text styles</a:t>
            </a:r>
          </a:p>
          <a:p>
            <a:pPr lvl="1"/>
            <a:r>
              <a:rPr dirty="0" lang="en-US"/>
              <a:t>Second level</a:t>
            </a:r>
          </a:p>
          <a:p>
            <a:pPr lvl="2"/>
            <a:r>
              <a:rPr dirty="0" lang="en-US"/>
              <a:t>Third level</a:t>
            </a:r>
          </a:p>
          <a:p>
            <a:pPr lvl="3"/>
            <a:r>
              <a:rPr dirty="0" lang="en-US"/>
              <a:t>Fourth level</a:t>
            </a:r>
          </a:p>
          <a:p>
            <a:pPr lvl="4"/>
            <a:r>
              <a:rPr dirty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4BF13-0037-4229-AB06-CD8AF0340F35}" type="datetime1">
              <a:rPr lang="en-US" smtClean="0"/>
              <a:t>3/31/2025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F93CF5B-E354-17E9-F9D5-D0263F37628A}"/>
              </a:ext>
            </a:extLst>
          </p:cNvPr>
          <p:cNvSpPr>
            <a:spLocks noGrp="1"/>
          </p:cNvSpPr>
          <p:nvPr>
            <p:ph idx="3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 sz="800"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hdr="0" sldNum="0"/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1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pPr lvl="0" indent="0" marL="0">
              <a:buNone/>
            </a:pPr>
            <a:r>
              <a:rPr/>
              <a:t>Chapter 21 - SQL Variables and Stored Procedures - MSSQL</a:t>
            </a:r>
          </a:p>
        </p:txBody>
      </p:sp>
      <p:sp>
        <p:nvSpPr>
          <p:cNvPr id="3" name="Subtitle 2"/>
          <p:cNvSpPr>
            <a:spLocks noGrp="1"/>
          </p:cNvSpPr>
          <p:nvPr>
            <p:ph idx="1" type="subTitle"/>
          </p:nvPr>
        </p:nvSpPr>
        <p:spPr>
          <a:xfrm>
            <a:off x="1371600" y="2914650"/>
            <a:ext cx="6400800" cy="1314450"/>
          </a:xfrm>
        </p:spPr>
        <p:txBody>
          <a:bodyPr/>
          <a:lstStyle/>
          <a:p>
            <a:pPr lvl="0" indent="0" marL="0">
              <a:buNone/>
            </a:pPr>
            <a:r>
              <a:rPr/>
              <a:t>Introduction to Database Systems Modeling and Administration</a:t>
            </a:r>
            <a:br/>
            <a:br/>
            <a:r>
              <a:rPr/>
              <a:t>James M. Reneau Ph.D.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10" sz="half" type="dt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2025-03-31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EXEC - Running a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Aa stored procedure is started with the </a:t>
            </a:r>
            <a:r>
              <a:rPr>
                <a:latin typeface="Courier"/>
              </a:rPr>
              <a:t>EXEC</a:t>
            </a:r>
            <a:r>
              <a:rPr/>
              <a:t> command.</a:t>
            </a:r>
          </a:p>
          <a:p>
            <a:pPr lvl="0"/>
            <a:r>
              <a:rPr/>
              <a:t>If the procedure requires values or arguments passed, then the name is followed by a space and comma separated arguments.</a:t>
            </a:r>
          </a:p>
          <a:p>
            <a:pPr lvl="0"/>
            <a:r>
              <a:rPr>
                <a:latin typeface="Courier"/>
              </a:rPr>
              <a:t>EXEC ShowLiveAnimals;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Passing Parameters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List parameters and types in parentheses.</a:t>
            </a:r>
          </a:p>
          <a:p>
            <a:pPr lvl="0"/>
            <a:r>
              <a:rPr/>
              <a:t>Use </a:t>
            </a:r>
            <a:r>
              <a:rPr>
                <a:latin typeface="Courier"/>
              </a:rPr>
              <a:t>@</a:t>
            </a:r>
            <a:r>
              <a:rPr/>
              <a:t> before variable names</a:t>
            </a:r>
          </a:p>
          <a:p>
            <a:pPr lvl="0"/>
            <a:r>
              <a:rPr/>
              <a:t>In </a:t>
            </a:r>
            <a:r>
              <a:rPr>
                <a:latin typeface="Courier"/>
              </a:rPr>
              <a:t>EXEC</a:t>
            </a:r>
            <a:r>
              <a:rPr/>
              <a:t> follow procedure name by a space and comma separated values.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Passing Parameters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CREATE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PROCEDURE</a:t>
            </a:r>
            <a:r>
              <a:rPr>
                <a:latin typeface="Courier"/>
              </a:rPr>
              <a:t> ShowOwner</a:t>
            </a:r>
            <a:br/>
            <a:r>
              <a:rPr>
                <a:latin typeface="Courier"/>
              </a:rPr>
              <a:t>(</a:t>
            </a:r>
            <a:br/>
            <a:r>
              <a:rPr>
                <a:latin typeface="Courier"/>
              </a:rPr>
              <a:t>    @owner </a:t>
            </a:r>
            <a:r>
              <a:rPr>
                <a:solidFill>
                  <a:srgbClr val="902000"/>
                </a:solidFill>
                <a:latin typeface="Courier"/>
              </a:rPr>
              <a:t>INTEGER</a:t>
            </a:r>
            <a:br/>
            <a:r>
              <a:rPr>
                <a:latin typeface="Courier"/>
              </a:rPr>
              <a:t>)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BEGIN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</a:t>
            </a:r>
            <a:br/>
            <a:r>
              <a:rPr>
                <a:latin typeface="Courier"/>
              </a:rPr>
              <a:t>       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owner.owner_id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@owner;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END</a:t>
            </a:r>
            <a:r>
              <a:rPr>
                <a:latin typeface="Courier"/>
              </a:rPr>
              <a:t>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 stored function returns a single value.</a:t>
            </a:r>
          </a:p>
          <a:p>
            <a:pPr lvl="0"/>
            <a:r>
              <a:rPr/>
              <a:t>May be used in other statements.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FUNCTION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CREATE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FUNCTION</a:t>
            </a:r>
            <a:r>
              <a:rPr>
                <a:latin typeface="Courier"/>
              </a:rPr>
              <a:t> calcCarryingCharge (</a:t>
            </a:r>
            <a:br/>
            <a:r>
              <a:rPr>
                <a:latin typeface="Courier"/>
              </a:rPr>
              <a:t>    @balance </a:t>
            </a:r>
            <a:r>
              <a:rPr>
                <a:solidFill>
                  <a:srgbClr val="902000"/>
                </a:solidFill>
                <a:latin typeface="Courier"/>
              </a:rPr>
              <a:t>DECIMAL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A070"/>
                </a:solidFill>
                <a:latin typeface="Courier"/>
              </a:rPr>
              <a:t>12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A070"/>
                </a:solidFill>
                <a:latin typeface="Courier"/>
              </a:rPr>
              <a:t>2</a:t>
            </a:r>
            <a:r>
              <a:rPr>
                <a:latin typeface="Courier"/>
              </a:rPr>
              <a:t>)</a:t>
            </a:r>
            <a:br/>
            <a:r>
              <a:rPr>
                <a:latin typeface="Courier"/>
              </a:rPr>
              <a:t>)</a:t>
            </a:r>
            <a:br/>
            <a:r>
              <a:rPr>
                <a:latin typeface="Courier"/>
              </a:rPr>
              <a:t>RETURNS </a:t>
            </a:r>
            <a:r>
              <a:rPr>
                <a:solidFill>
                  <a:srgbClr val="902000"/>
                </a:solidFill>
                <a:latin typeface="Courier"/>
              </a:rPr>
              <a:t>DECIMAL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A070"/>
                </a:solidFill>
                <a:latin typeface="Courier"/>
              </a:rPr>
              <a:t>12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A070"/>
                </a:solidFill>
                <a:latin typeface="Courier"/>
              </a:rPr>
              <a:t>2</a:t>
            </a:r>
            <a:r>
              <a:rPr>
                <a:latin typeface="Courier"/>
              </a:rPr>
              <a:t>)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BEGIN</a:t>
            </a:r>
            <a:br/>
            <a:r>
              <a:rPr>
                <a:latin typeface="Courier"/>
              </a:rPr>
              <a:t>    </a:t>
            </a:r>
            <a:r>
              <a:rPr i="1">
                <a:solidFill>
                  <a:srgbClr val="60A0B0"/>
                </a:solidFill>
                <a:latin typeface="Courier"/>
              </a:rPr>
              <a:t>-- calculate 1.5% interest on owner accounts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RETURN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ROUND</a:t>
            </a:r>
            <a:r>
              <a:rPr>
                <a:latin typeface="Courier"/>
              </a:rPr>
              <a:t>(@balance 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1.015</a:t>
            </a:r>
            <a:r>
              <a:rPr>
                <a:latin typeface="Courier"/>
              </a:rPr>
              <a:t>, </a:t>
            </a:r>
            <a:r>
              <a:rPr>
                <a:solidFill>
                  <a:srgbClr val="40A070"/>
                </a:solidFill>
                <a:latin typeface="Courier"/>
              </a:rPr>
              <a:t>2</a:t>
            </a:r>
            <a:r>
              <a:rPr>
                <a:latin typeface="Courier"/>
              </a:rPr>
              <a:t>);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END</a:t>
            </a:r>
            <a:r>
              <a:rPr>
                <a:latin typeface="Courier"/>
              </a:rPr>
              <a:t>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FUNCTION Example -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owner_id, last_name, first_name, balance, dbo.calcCarryingCharge(balance)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NewBalance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 </a:t>
            </a:r>
            <a:r>
              <a:rPr b="1">
                <a:solidFill>
                  <a:srgbClr val="007020"/>
                </a:solidFill>
                <a:latin typeface="Courier"/>
              </a:rPr>
              <a:t>JOIN</a:t>
            </a:r>
            <a:r>
              <a:rPr>
                <a:latin typeface="Courier"/>
              </a:rPr>
              <a:t> ownerbalance </a:t>
            </a:r>
            <a:r>
              <a:rPr b="1">
                <a:solidFill>
                  <a:srgbClr val="007020"/>
                </a:solidFill>
                <a:latin typeface="Courier"/>
              </a:rPr>
              <a:t>ON</a:t>
            </a:r>
            <a:r>
              <a:rPr>
                <a:latin typeface="Courier"/>
              </a:rPr>
              <a:t> owner.owner_id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ownerbalance.owner_id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balance </a:t>
            </a:r>
            <a:r>
              <a:rPr>
                <a:solidFill>
                  <a:srgbClr val="666666"/>
                </a:solidFill>
                <a:latin typeface="Courier"/>
              </a:rPr>
              <a:t>&gt;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0</a:t>
            </a:r>
            <a:r>
              <a:rPr>
                <a:latin typeface="Courier"/>
              </a:rPr>
              <a:t>;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0100"/>
                <a:gridCol w="800100"/>
                <a:gridCol w="800100"/>
                <a:gridCol w="800100"/>
                <a:gridCol w="800100"/>
              </a:tblGrid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owner_id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last_name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first_name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balance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NewBalance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Smithson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Amy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123.45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125.30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Greene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Susan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345.98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351.17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4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Luton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Lex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56.75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 algn="r">
                        <a:buNone/>
                      </a:pPr>
                      <a:r>
                        <a:rPr/>
                        <a:t>57.60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Listing Procedures and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EXEC</a:t>
            </a:r>
            <a:r>
              <a:rPr>
                <a:latin typeface="Courier"/>
              </a:rPr>
              <a:t> sp_stored_procedures @sp_owner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N</a:t>
            </a:r>
            <a:r>
              <a:rPr>
                <a:solidFill>
                  <a:srgbClr val="4070A0"/>
                </a:solidFill>
                <a:latin typeface="Courier"/>
              </a:rPr>
              <a:t>'dbo'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648200" y="1193800"/>
          <a:ext cx="4038600" cy="3390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300"/>
                <a:gridCol w="1003300"/>
                <a:gridCol w="1003300"/>
                <a:gridCol w="1003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PROCEDURE_QUALIFIER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PROCEDURE_OWNER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PROCEDURE_NAME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…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vetoffice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dbo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calcCarryingCharge;0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…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vetoffice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dbo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postCharge;1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…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vetoffice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dbo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ShowLiveAnimals;1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…</a:t>
                      </a:r>
                    </a:p>
                  </a:txBody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vetoffice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dbo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ShowLiveAnimalsOwner;1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…</a:t>
                      </a:r>
                    </a:p>
                  </a:txBody>
                </a:tc>
              </a:tr>
            </a:tbl>
          </a:graphicData>
        </a:graphic>
      </p:graphicFrame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F0E717D-77EE-1957-8C53-CDFB4EA6350E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Deleting Procedures or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DROP PROCEDURE name;</a:t>
            </a:r>
            <a:r>
              <a:rPr/>
              <a:t> - Delete a stored procedure.</a:t>
            </a:r>
          </a:p>
          <a:p>
            <a:pPr lvl="0"/>
            <a:r>
              <a:rPr>
                <a:latin typeface="Courier"/>
              </a:rPr>
              <a:t>DROP FUNCTION name;</a:t>
            </a:r>
            <a:r>
              <a:rPr/>
              <a:t>- Delete a stored function.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Named block of the server’s memory that stores a value.</a:t>
            </a:r>
          </a:p>
          <a:p>
            <a:pPr lvl="0"/>
            <a:r>
              <a:rPr/>
              <a:t>Retrieved with the name.</a:t>
            </a:r>
          </a:p>
          <a:p>
            <a:pPr lvl="0"/>
            <a:r>
              <a:rPr/>
              <a:t>Variable names are:</a:t>
            </a:r>
          </a:p>
          <a:p>
            <a:pPr lvl="1"/>
            <a:r>
              <a:rPr/>
              <a:t>prefixed with the </a:t>
            </a:r>
            <a:r>
              <a:rPr>
                <a:latin typeface="Courier"/>
              </a:rPr>
              <a:t>@</a:t>
            </a:r>
            <a:r>
              <a:rPr/>
              <a:t> symbol,</a:t>
            </a:r>
          </a:p>
          <a:p>
            <a:pPr lvl="1"/>
            <a:r>
              <a:rPr/>
              <a:t>should have a name made of letters [a-z], numbers [0-9], and underscores,</a:t>
            </a:r>
          </a:p>
          <a:p>
            <a:pPr lvl="1"/>
            <a:r>
              <a:rPr/>
              <a:t>are case-insensitive</a:t>
            </a:r>
          </a:p>
          <a:p>
            <a:pPr lvl="0"/>
            <a:r>
              <a:rPr/>
              <a:t>in MSSQL must be declared before use.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Declaring a Variable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DECLARE @var_name data_type;</a:t>
            </a:r>
            <a:r>
              <a:rPr/>
              <a:t> - Create a variable of type, assigned to NULL.</a:t>
            </a:r>
          </a:p>
          <a:p>
            <a:pPr lvl="0"/>
            <a:r>
              <a:rPr>
                <a:latin typeface="Courier"/>
              </a:rPr>
              <a:t>DECLARE @var_name data_type = value;</a:t>
            </a:r>
            <a:r>
              <a:rPr/>
              <a:t> - Create an assign a new variable.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Declare a Variable -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DECLARE</a:t>
            </a:r>
            <a:r>
              <a:rPr>
                <a:latin typeface="Courier"/>
              </a:rPr>
              <a:t> @foo </a:t>
            </a:r>
            <a:r>
              <a:rPr>
                <a:solidFill>
                  <a:srgbClr val="902000"/>
                </a:solidFill>
                <a:latin typeface="Courier"/>
              </a:rPr>
              <a:t>INTEGER</a:t>
            </a:r>
            <a:r>
              <a:rPr>
                <a:latin typeface="Courier"/>
              </a:rPr>
              <a:t>;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DECLARE</a:t>
            </a:r>
            <a:r>
              <a:rPr>
                <a:latin typeface="Courier"/>
              </a:rPr>
              <a:t> @uuid </a:t>
            </a:r>
            <a:r>
              <a:rPr>
                <a:solidFill>
                  <a:srgbClr val="902000"/>
                </a:solidFill>
                <a:latin typeface="Courier"/>
              </a:rPr>
              <a:t>VARCHAR</a:t>
            </a:r>
            <a:r>
              <a:rPr>
                <a:latin typeface="Courier"/>
              </a:rPr>
              <a:t>(</a:t>
            </a:r>
            <a:r>
              <a:rPr>
                <a:solidFill>
                  <a:srgbClr val="40A070"/>
                </a:solidFill>
                <a:latin typeface="Courier"/>
              </a:rPr>
              <a:t>36</a:t>
            </a:r>
            <a:r>
              <a:rPr>
                <a:latin typeface="Courier"/>
              </a:rPr>
              <a:t>)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NEWID();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SET Statement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Assign an existing variable.</a:t>
            </a:r>
          </a:p>
          <a:p>
            <a:pPr lvl="0"/>
            <a:r>
              <a:rPr>
                <a:latin typeface="Courier"/>
              </a:rPr>
              <a:t>SET @variable = expression;</a:t>
            </a:r>
          </a:p>
          <a:p>
            <a:pPr lvl="0"/>
            <a:r>
              <a:rPr/>
              <a:t>Example:</a:t>
            </a:r>
          </a:p>
          <a:p>
            <a:pPr lvl="1"/>
            <a:r>
              <a:rPr>
                <a:latin typeface="Courier"/>
              </a:rPr>
              <a:t>SET @userName = 'Lex';</a:t>
            </a:r>
          </a:p>
          <a:p>
            <a:pPr lvl="1"/>
            <a:r>
              <a:rPr>
                <a:latin typeface="Courier"/>
              </a:rPr>
              <a:t>SET @num_live_animals = (SELECT count(*) FROM animal WHERE death_datetime IS NULL);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Setting in SELECT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You may also assign a value to a declared variable as you calculate an expression.</a:t>
            </a:r>
          </a:p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DECLARE</a:t>
            </a:r>
            <a:r>
              <a:rPr>
                <a:latin typeface="Courier"/>
              </a:rPr>
              <a:t> @outstanding MONEY;</a:t>
            </a:r>
            <a:br/>
            <a:br/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@outstanding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06287E"/>
                </a:solidFill>
                <a:latin typeface="Courier"/>
              </a:rPr>
              <a:t>SUM</a:t>
            </a:r>
            <a:r>
              <a:rPr>
                <a:latin typeface="Courier"/>
              </a:rPr>
              <a:t>(balance)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owner;</a:t>
            </a:r>
            <a:br/>
            <a:br/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last_name, first_name, balance, </a:t>
            </a:r>
            <a:r>
              <a:rPr>
                <a:solidFill>
                  <a:srgbClr val="06287E"/>
                </a:solidFill>
                <a:latin typeface="Courier"/>
              </a:rPr>
              <a:t>ROUND</a:t>
            </a:r>
            <a:r>
              <a:rPr>
                <a:latin typeface="Courier"/>
              </a:rPr>
              <a:t>(balance</a:t>
            </a:r>
            <a:r>
              <a:rPr>
                <a:solidFill>
                  <a:srgbClr val="666666"/>
                </a:solidFill>
                <a:latin typeface="Courier"/>
              </a:rPr>
              <a:t>/</a:t>
            </a:r>
            <a:r>
              <a:rPr>
                <a:latin typeface="Courier"/>
              </a:rPr>
              <a:t>@outstanding </a:t>
            </a:r>
            <a:r>
              <a:rPr>
                <a:solidFill>
                  <a:srgbClr val="666666"/>
                </a:solidFill>
                <a:latin typeface="Courier"/>
              </a:rPr>
              <a:t>*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100</a:t>
            </a:r>
            <a:r>
              <a:rPr>
                <a:latin typeface="Courier"/>
              </a:rPr>
              <a:t>,</a:t>
            </a:r>
            <a:r>
              <a:rPr>
                <a:solidFill>
                  <a:srgbClr val="40A070"/>
                </a:solidFill>
                <a:latin typeface="Courier"/>
              </a:rPr>
              <a:t>0</a:t>
            </a:r>
            <a:r>
              <a:rPr>
                <a:latin typeface="Courier"/>
              </a:rPr>
              <a:t>) </a:t>
            </a:r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70A0"/>
                </a:solidFill>
                <a:latin typeface="Courier"/>
              </a:rPr>
              <a:t>'Percent'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owner </a:t>
            </a:r>
            <a:r>
              <a:rPr b="1">
                <a:solidFill>
                  <a:srgbClr val="007020"/>
                </a:solidFill>
                <a:latin typeface="Courier"/>
              </a:rPr>
              <a:t>JOIN</a:t>
            </a:r>
            <a:r>
              <a:rPr>
                <a:latin typeface="Courier"/>
              </a:rPr>
              <a:t> ownerbalance </a:t>
            </a:r>
            <a:r>
              <a:rPr b="1">
                <a:solidFill>
                  <a:srgbClr val="007020"/>
                </a:solidFill>
                <a:latin typeface="Courier"/>
              </a:rPr>
              <a:t>ON</a:t>
            </a:r>
            <a:r>
              <a:rPr>
                <a:latin typeface="Courier"/>
              </a:rPr>
              <a:t> owner.owner_id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ownerbalance.owner_id 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balance </a:t>
            </a:r>
            <a:r>
              <a:rPr>
                <a:solidFill>
                  <a:srgbClr val="666666"/>
                </a:solidFill>
                <a:latin typeface="Courier"/>
              </a:rPr>
              <a:t>&lt;&gt;</a:t>
            </a:r>
            <a:r>
              <a:rPr>
                <a:latin typeface="Courier"/>
              </a:rPr>
              <a:t> </a:t>
            </a:r>
            <a:r>
              <a:rPr>
                <a:solidFill>
                  <a:srgbClr val="40A070"/>
                </a:solidFill>
                <a:latin typeface="Courier"/>
              </a:rPr>
              <a:t>0</a:t>
            </a:r>
            <a:r>
              <a:rPr>
                <a:latin typeface="Courier"/>
              </a:rPr>
              <a:t>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Stored Procedures and 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Allows you to save regularly used SQL statements and calculations to the database with a custom name.</a:t>
            </a:r>
          </a:p>
          <a:p>
            <a:pPr lvl="0"/>
            <a:r>
              <a:rPr/>
              <a:t>Use in other statements or external programs. abase.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>
                <a:latin typeface="Courier"/>
              </a:rPr>
              <a:t>CREATE PROCEDURE [schema.]procedure_name( arguments, ...) AS BEGIN statements END;</a:t>
            </a:r>
          </a:p>
          <a:p>
            <a:pPr lvl="0"/>
            <a:r>
              <a:rPr/>
              <a:t>Belong to a schema within a database.</a:t>
            </a:r>
          </a:p>
          <a:p>
            <a:pPr lvl="1"/>
            <a:r>
              <a:rPr/>
              <a:t>Default schema ‘dbo’.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CREATE PROCEDURE - Simple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>
              <a:buNone/>
            </a:pPr>
            <a:r>
              <a:rPr b="1">
                <a:solidFill>
                  <a:srgbClr val="007020"/>
                </a:solidFill>
                <a:latin typeface="Courier"/>
              </a:rPr>
              <a:t>CREATE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PROCEDURE</a:t>
            </a:r>
            <a:r>
              <a:rPr>
                <a:latin typeface="Courier"/>
              </a:rPr>
              <a:t> ShowLiveAnimals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AS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BEGIN</a:t>
            </a:r>
            <a:br/>
            <a:r>
              <a:rPr>
                <a:latin typeface="Courier"/>
              </a:rPr>
              <a:t>    </a:t>
            </a:r>
            <a:r>
              <a:rPr b="1">
                <a:solidFill>
                  <a:srgbClr val="007020"/>
                </a:solidFill>
                <a:latin typeface="Courier"/>
              </a:rPr>
              <a:t>SELECT</a:t>
            </a:r>
            <a:r>
              <a:rPr>
                <a:latin typeface="Courier"/>
              </a:rPr>
              <a:t> last_name, first_name, name, species_id</a:t>
            </a:r>
            <a:br/>
            <a:r>
              <a:rPr>
                <a:latin typeface="Courier"/>
              </a:rPr>
              <a:t>        </a:t>
            </a:r>
            <a:r>
              <a:rPr b="1">
                <a:solidFill>
                  <a:srgbClr val="007020"/>
                </a:solidFill>
                <a:latin typeface="Courier"/>
              </a:rPr>
              <a:t>FROM</a:t>
            </a:r>
            <a:r>
              <a:rPr>
                <a:latin typeface="Courier"/>
              </a:rPr>
              <a:t> animal</a:t>
            </a:r>
            <a:br/>
            <a:r>
              <a:rPr>
                <a:latin typeface="Courier"/>
              </a:rPr>
              <a:t>        </a:t>
            </a:r>
            <a:r>
              <a:rPr b="1">
                <a:solidFill>
                  <a:srgbClr val="007020"/>
                </a:solidFill>
                <a:latin typeface="Courier"/>
              </a:rPr>
              <a:t>JOIN</a:t>
            </a:r>
            <a:r>
              <a:rPr>
                <a:latin typeface="Courier"/>
              </a:rPr>
              <a:t> owner </a:t>
            </a:r>
            <a:r>
              <a:rPr b="1">
                <a:solidFill>
                  <a:srgbClr val="007020"/>
                </a:solidFill>
                <a:latin typeface="Courier"/>
              </a:rPr>
              <a:t>ON</a:t>
            </a:r>
            <a:r>
              <a:rPr>
                <a:latin typeface="Courier"/>
              </a:rPr>
              <a:t> animal.owner_id </a:t>
            </a:r>
            <a:r>
              <a:rPr>
                <a:solidFill>
                  <a:srgbClr val="666666"/>
                </a:solidFill>
                <a:latin typeface="Courier"/>
              </a:rPr>
              <a:t>=</a:t>
            </a:r>
            <a:r>
              <a:rPr>
                <a:latin typeface="Courier"/>
              </a:rPr>
              <a:t> owner.owner_id</a:t>
            </a:r>
            <a:br/>
            <a:r>
              <a:rPr>
                <a:latin typeface="Courier"/>
              </a:rPr>
              <a:t>        </a:t>
            </a:r>
            <a:r>
              <a:rPr b="1">
                <a:solidFill>
                  <a:srgbClr val="007020"/>
                </a:solidFill>
                <a:latin typeface="Courier"/>
              </a:rPr>
              <a:t>WHERE</a:t>
            </a:r>
            <a:r>
              <a:rPr>
                <a:latin typeface="Courier"/>
              </a:rPr>
              <a:t> death_datetime </a:t>
            </a:r>
            <a:r>
              <a:rPr b="1">
                <a:solidFill>
                  <a:srgbClr val="007020"/>
                </a:solidFill>
                <a:latin typeface="Courier"/>
              </a:rPr>
              <a:t>IS</a:t>
            </a:r>
            <a:r>
              <a:rPr>
                <a:latin typeface="Courier"/>
              </a:rPr>
              <a:t> </a:t>
            </a:r>
            <a:r>
              <a:rPr b="1">
                <a:solidFill>
                  <a:srgbClr val="007020"/>
                </a:solidFill>
                <a:latin typeface="Courier"/>
              </a:rPr>
              <a:t>NULL</a:t>
            </a:r>
            <a:r>
              <a:rPr>
                <a:latin typeface="Courier"/>
              </a:rPr>
              <a:t>;</a:t>
            </a:r>
            <a:br/>
            <a:r>
              <a:rPr b="1">
                <a:solidFill>
                  <a:srgbClr val="007020"/>
                </a:solidFill>
                <a:latin typeface="Courier"/>
              </a:rPr>
              <a:t>END</a:t>
            </a:r>
            <a:r>
              <a:rPr>
                <a:latin typeface="Courier"/>
              </a:rPr>
              <a:t>;</a:t>
            </a:r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803BCF26-A432-0B1E-CC1D-B572131833DD}"/>
              </a:ext>
            </a:extLst>
          </p:cNvPr>
          <p:cNvSpPr>
            <a:spLocks noGrp="1"/>
          </p:cNvSpPr>
          <p:nvPr>
            <p:ph idx="11" sz="quarter" type="ftr"/>
          </p:nvPr>
        </p:nvSpPr>
        <p:spPr>
          <a:xfrm>
            <a:off x="2710774" y="4767263"/>
            <a:ext cx="3715966" cy="273844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>
                    <a:lumMod val="50000"/>
                    <a:alpha val="80000"/>
                  </a:schemeClr>
                </a:solidFill>
              </a:defRPr>
            </a:lvl1pPr>
          </a:lstStyle>
          <a:p>
            <a:r>
              <a:rPr dirty="0" lang="en-US"/>
              <a:t>Introduction to Database Systems Modeling and Administration - C) 2025 </a:t>
            </a:r>
            <a:r>
              <a:rPr dirty="0" err="1" lang="en-US"/>
              <a:t>J.M.Reneau</a:t>
            </a:r>
            <a:r>
              <a:rPr dirty="0" lang="en-US"/>
              <a:t> Ph.D. - ALL RIGHTS RESERVED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base" id="{C9921043-E6E9-4AF8-A1F3-C74159AB354A}" vid="{3A885E52-B674-4A31-8047-BC95A35CB05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142</Words>
  <Application>Microsoft Office PowerPoint</Application>
  <PresentationFormat>On-screen Show (16:9)</PresentationFormat>
  <Paragraphs>18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21 - SQL Variables and Stored Procedures - MSSQL</dc:title>
  <dc:creator>James M. Reneau Ph.D.</dc:creator>
  <cp:keywords>database, relational database, mysql, sqlite, mssql, sql server, normalization</cp:keywords>
  <dcterms:created xsi:type="dcterms:W3CDTF">2025-03-31T17:59:10Z</dcterms:created>
  <dcterms:modified xsi:type="dcterms:W3CDTF">2025-03-31T17:59:10Z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block-headings">
    <vt:lpwstr>True</vt:lpwstr>
  </property>
  <property fmtid="{D5CDD505-2E9C-101B-9397-08002B2CF9AE}" pid="3" name="date">
    <vt:lpwstr>2025-03-31</vt:lpwstr>
  </property>
  <property fmtid="{D5CDD505-2E9C-101B-9397-08002B2CF9AE}" pid="4" name="subtitle">
    <vt:lpwstr>Introduction to Database Systems Modeling and Administration</vt:lpwstr>
  </property>
</Properties>
</file>