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7" Type="http://schemas.openxmlformats.org/officeDocument/2006/relationships/viewProps" Target="viewProps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9" Type="http://schemas.openxmlformats.org/officeDocument/2006/relationships/tableStyles" Target="tableStyles.xml" /><Relationship Id="rId18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21 - SQL Variables and Stored Procedures - MySQL and MariaDB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2025-03-31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Procedure Parameters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DELIMITER $$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PROCEDURE</a:t>
            </a:r>
            <a:r>
              <a:rPr>
                <a:latin typeface="Courier"/>
              </a:rPr>
              <a:t> ShowOwner(</a:t>
            </a:r>
            <a:r>
              <a:rPr b="1">
                <a:solidFill>
                  <a:srgbClr val="007020"/>
                </a:solidFill>
                <a:latin typeface="Courier"/>
              </a:rPr>
              <a:t>IN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own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INTEGER</a:t>
            </a:r>
            <a:r>
              <a:rPr>
                <a:latin typeface="Courier"/>
              </a:rPr>
              <a:t>)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BEGIN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last_name, first_name, email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own</a:t>
            </a:r>
            <a:r>
              <a:rPr>
                <a:latin typeface="Courier"/>
              </a:rPr>
              <a:t>;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name, color, species_id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own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AND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;</a:t>
            </a:r>
            <a:br/>
            <a:r>
              <a:rPr>
                <a:latin typeface="Courier"/>
              </a:rPr>
              <a:t>END$$</a:t>
            </a:r>
            <a:br/>
            <a:r>
              <a:rPr>
                <a:latin typeface="Courier"/>
              </a:rPr>
              <a:t>DELIMITER 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Procedure Parameters - Example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call</a:t>
            </a:r>
            <a:r>
              <a:rPr>
                <a:latin typeface="Courier"/>
              </a:rPr>
              <a:t> showOwner(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DELIMITER $$</a:t>
            </a:r>
            <a:br/>
            <a:br/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FUNCTION</a:t>
            </a:r>
            <a:r>
              <a:rPr>
                <a:latin typeface="Courier"/>
              </a:rPr>
              <a:t> calcCarryingCharge(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IN</a:t>
            </a:r>
            <a:r>
              <a:rPr>
                <a:latin typeface="Courier"/>
              </a:rPr>
              <a:t> balance </a:t>
            </a:r>
            <a:r>
              <a:rPr>
                <a:solidFill>
                  <a:srgbClr val="902000"/>
                </a:solidFill>
                <a:latin typeface="Courier"/>
              </a:rPr>
              <a:t>DECIMAL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12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A070"/>
                </a:solidFill>
                <a:latin typeface="Courier"/>
              </a:rPr>
              <a:t>2</a:t>
            </a:r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RETURNS </a:t>
            </a:r>
            <a:r>
              <a:rPr>
                <a:solidFill>
                  <a:srgbClr val="902000"/>
                </a:solidFill>
                <a:latin typeface="Courier"/>
              </a:rPr>
              <a:t>REAL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BEGIN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RETURN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ROUND</a:t>
            </a:r>
            <a:r>
              <a:rPr>
                <a:latin typeface="Courier"/>
              </a:rPr>
              <a:t>(balance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1.015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2</a:t>
            </a:r>
            <a:r>
              <a:rPr>
                <a:latin typeface="Courier"/>
              </a:rPr>
              <a:t>);</a:t>
            </a:r>
            <a:br/>
            <a:r>
              <a:rPr>
                <a:latin typeface="Courier"/>
              </a:rPr>
              <a:t>END$$</a:t>
            </a:r>
            <a:br/>
            <a:br/>
            <a:r>
              <a:rPr>
                <a:latin typeface="Courier"/>
              </a:rPr>
              <a:t>DELIMITER 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Listing Procedures and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 routine_schema,</a:t>
            </a:r>
            <a:br/>
            <a:r>
              <a:rPr>
                <a:latin typeface="Courier"/>
              </a:rPr>
              <a:t>        routine_name,</a:t>
            </a:r>
            <a:br/>
            <a:r>
              <a:rPr>
                <a:latin typeface="Courier"/>
              </a:rPr>
              <a:t>        routine_type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information_schema.routines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routine_schema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DATABASE</a:t>
            </a:r>
            <a:r>
              <a:rPr>
                <a:latin typeface="Courier"/>
              </a:rPr>
              <a:t>()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routine_name;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Deleting Procedures and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DROP PROCEDURE name;</a:t>
            </a:r>
            <a:r>
              <a:rPr/>
              <a:t> - Delete a stored procedure.</a:t>
            </a:r>
          </a:p>
          <a:p>
            <a:pPr lvl="0"/>
            <a:r>
              <a:rPr>
                <a:latin typeface="Courier"/>
              </a:rPr>
              <a:t>DROP FUNCTION name;</a:t>
            </a:r>
            <a:r>
              <a:rPr/>
              <a:t> - Delete a stored function.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Use </a:t>
            </a:r>
            <a:r>
              <a:rPr>
                <a:latin typeface="Courier"/>
              </a:rPr>
              <a:t>SET</a:t>
            </a:r>
            <a:r>
              <a:rPr/>
              <a:t> statement to set a variable.</a:t>
            </a:r>
          </a:p>
          <a:p>
            <a:pPr lvl="0"/>
            <a:r>
              <a:rPr/>
              <a:t>No need to declare it before use.</a:t>
            </a:r>
          </a:p>
          <a:p>
            <a:pPr lvl="0"/>
            <a:r>
              <a:rPr/>
              <a:t>Use </a:t>
            </a:r>
            <a:r>
              <a:rPr>
                <a:latin typeface="Courier"/>
              </a:rPr>
              <a:t>:=</a:t>
            </a:r>
            <a:r>
              <a:rPr/>
              <a:t> operator so that it will not be confused with equal.</a:t>
            </a:r>
          </a:p>
          <a:p>
            <a:pPr lvl="0"/>
            <a:r>
              <a:rPr>
                <a:latin typeface="Courier"/>
              </a:rPr>
              <a:t>SET @variable := expression;</a:t>
            </a:r>
          </a:p>
          <a:p>
            <a:pPr lvl="0"/>
            <a:r>
              <a:rPr/>
              <a:t>`SET @invoice := 12345;</a:t>
            </a:r>
          </a:p>
          <a:p>
            <a:pPr lvl="0"/>
            <a:r>
              <a:rPr>
                <a:latin typeface="Courier"/>
              </a:rPr>
              <a:t>SET @num_live_animals := (SELECT count(*) FROM animal WHERE death_datetime IS NULL);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Setting Variable in a SELECT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Two ways</a:t>
            </a:r>
          </a:p>
          <a:p>
            <a:pPr lvl="1" indent="-342900" marL="685800">
              <a:buAutoNum type="arabicPeriod"/>
            </a:pPr>
            <a:r>
              <a:rPr/>
              <a:t>assignment operator </a:t>
            </a:r>
            <a:r>
              <a:rPr>
                <a:latin typeface="Courier"/>
              </a:rPr>
              <a:t>:=</a:t>
            </a:r>
            <a:r>
              <a:rPr/>
              <a:t> or</a:t>
            </a:r>
          </a:p>
          <a:p>
            <a:pPr lvl="1" indent="-342900" marL="685800">
              <a:buAutoNum type="arabicPeriod"/>
            </a:pPr>
            <a:r>
              <a:rPr/>
              <a:t>using the </a:t>
            </a:r>
            <a:r>
              <a:rPr>
                <a:latin typeface="Courier"/>
              </a:rPr>
              <a:t>INTO</a:t>
            </a:r>
            <a:r>
              <a:rPr/>
              <a:t> keyword.</a:t>
            </a:r>
          </a:p>
          <a:p>
            <a:pPr lvl="0"/>
            <a:r>
              <a:rPr>
                <a:latin typeface="Courier"/>
              </a:rPr>
              <a:t>SELECT @outstanding := SUM(balance) FROM ownerbalance;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using INTO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i="1">
                <a:solidFill>
                  <a:srgbClr val="60A0B0"/>
                </a:solidFill>
                <a:latin typeface="Courier"/>
              </a:rPr>
              <a:t>-- assign two values INTO two variables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COUNT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), </a:t>
            </a:r>
            <a:r>
              <a:rPr>
                <a:solidFill>
                  <a:srgbClr val="06287E"/>
                </a:solidFill>
                <a:latin typeface="Courier"/>
              </a:rPr>
              <a:t>SUM</a:t>
            </a:r>
            <a:r>
              <a:rPr>
                <a:latin typeface="Courier"/>
              </a:rPr>
              <a:t>(balance) </a:t>
            </a:r>
            <a:r>
              <a:rPr b="1">
                <a:solidFill>
                  <a:srgbClr val="007020"/>
                </a:solidFill>
                <a:latin typeface="Courier"/>
              </a:rPr>
              <a:t>INTO</a:t>
            </a:r>
            <a:r>
              <a:rPr>
                <a:latin typeface="Courier"/>
              </a:rPr>
              <a:t> @num_owners,</a:t>
            </a:r>
            <a:br/>
            <a:r>
              <a:rPr>
                <a:latin typeface="Courier"/>
              </a:rPr>
              <a:t>    @total_balance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LEFT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ownerbalance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owner.owner_id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ownerbalance.owner_id;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Setting your Delimiter in the CLI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Before you can define a PROCEDURE or FUNCTION you need to change your end of statement ‘delimiter’.</a:t>
            </a:r>
          </a:p>
          <a:p>
            <a:pPr lvl="0"/>
            <a:r>
              <a:rPr/>
              <a:t>The ‘;’ delimits statements in the PROCEDURE and</a:t>
            </a:r>
          </a:p>
          <a:p>
            <a:pPr lvl="0"/>
            <a:r>
              <a:rPr/>
              <a:t>the new delimiter ends the PROCEDURE definition.</a:t>
            </a:r>
          </a:p>
          <a:p>
            <a:pPr lvl="0"/>
            <a:r>
              <a:rPr>
                <a:latin typeface="Courier"/>
              </a:rPr>
              <a:t>DELIMITER string</a:t>
            </a:r>
          </a:p>
          <a:p>
            <a:pPr lvl="0"/>
            <a:r>
              <a:rPr/>
              <a:t>Often ‘$$’ is used as delimiter.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DELIMITER $$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PROCEDURE</a:t>
            </a:r>
            <a:r>
              <a:rPr>
                <a:latin typeface="Courier"/>
              </a:rPr>
              <a:t> procedure_name</a:t>
            </a:r>
            <a:br/>
            <a:r>
              <a:rPr>
                <a:latin typeface="Courier"/>
              </a:rPr>
              <a:t>    ( arguments, </a:t>
            </a:r>
            <a:r>
              <a:rPr>
                <a:solidFill>
                  <a:srgbClr val="666666"/>
                </a:solidFill>
                <a:latin typeface="Courier"/>
              </a:rPr>
              <a:t>..</a:t>
            </a:r>
            <a:r>
              <a:rPr>
                <a:latin typeface="Courier"/>
              </a:rPr>
              <a:t>.)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BEGIN</a:t>
            </a:r>
            <a:r>
              <a:rPr>
                <a:latin typeface="Courier"/>
              </a:rPr>
              <a:t> </a:t>
            </a:r>
            <a:br/>
            <a:r>
              <a:rPr>
                <a:latin typeface="Courier"/>
              </a:rPr>
              <a:t>        statements;</a:t>
            </a:r>
            <a:br/>
            <a:r>
              <a:rPr>
                <a:latin typeface="Courier"/>
              </a:rPr>
              <a:t>    END$$</a:t>
            </a:r>
            <a:br/>
            <a:r>
              <a:rPr>
                <a:latin typeface="Courier"/>
              </a:rPr>
              <a:t>DELIMITER 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PROCEDURE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DELIMITER $$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PROCEDURE</a:t>
            </a:r>
            <a:r>
              <a:rPr>
                <a:latin typeface="Courier"/>
              </a:rPr>
              <a:t> Show5()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BEGIN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last_name, first_name, email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5</a:t>
            </a:r>
            <a:r>
              <a:rPr>
                <a:latin typeface="Courier"/>
              </a:rPr>
              <a:t>;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name, color, species_id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5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AND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;</a:t>
            </a:r>
            <a:br/>
            <a:r>
              <a:rPr>
                <a:latin typeface="Courier"/>
              </a:rPr>
              <a:t>END$$</a:t>
            </a:r>
            <a:br/>
            <a:r>
              <a:rPr>
                <a:latin typeface="Courier"/>
              </a:rPr>
              <a:t>DELIMITER 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PROCEDURE - Example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Use </a:t>
            </a:r>
            <a:r>
              <a:rPr>
                <a:latin typeface="Courier"/>
              </a:rPr>
              <a:t>CALL</a:t>
            </a:r>
            <a:r>
              <a:rPr/>
              <a:t> to start a stored procedure.</a:t>
            </a:r>
          </a:p>
          <a:p>
            <a:pPr lvl="0"/>
            <a:r>
              <a:rPr>
                <a:latin typeface="Courier"/>
              </a:rPr>
              <a:t>CALL procedure( arguments, ...);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CALL</a:t>
            </a:r>
            <a:r>
              <a:rPr>
                <a:latin typeface="Courier"/>
              </a:rPr>
              <a:t> show5();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Procedure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List parameters in parentheses, after procedure name.</a:t>
            </a:r>
          </a:p>
          <a:p>
            <a:pPr lvl="0"/>
            <a:r>
              <a:rPr/>
              <a:t>Must include direction (IN/OUT) and type.</a:t>
            </a:r>
          </a:p>
          <a:p>
            <a:pPr lvl="0"/>
            <a:r>
              <a:rPr/>
              <a:t>Do not include </a:t>
            </a:r>
            <a:r>
              <a:rPr>
                <a:latin typeface="Courier"/>
              </a:rPr>
              <a:t>@</a:t>
            </a:r>
            <a:r>
              <a:rPr/>
              <a:t> before variable name.</a:t>
            </a:r>
          </a:p>
          <a:p>
            <a:pPr lvl="0"/>
            <a:r>
              <a:rPr/>
              <a:t>Variable name must be unique and can not be same as a column or table name.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21 - SQL Variables and Stored Procedures - MySQL and MariaDB</dc:title>
  <dc:creator>James M. Reneau Ph.D.</dc:creator>
  <cp:keywords>database, relational database, mysql, sqlite, mssql, sql server, normalization</cp:keywords>
  <dcterms:created xsi:type="dcterms:W3CDTF">2025-03-31T17:59:09Z</dcterms:created>
  <dcterms:modified xsi:type="dcterms:W3CDTF">2025-03-31T17:59:09Z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2025-03-31</vt:lpwstr>
  </property>
  <property fmtid="{D5CDD505-2E9C-101B-9397-08002B2CF9AE}" pid="4" name="subtitle">
    <vt:lpwstr>Introduction to Database Systems Modeling and Administration</vt:lpwstr>
  </property>
</Properties>
</file>